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9" r:id="rId1"/>
    <p:sldMasterId id="2147483800" r:id="rId2"/>
  </p:sldMasterIdLst>
  <p:notesMasterIdLst>
    <p:notesMasterId r:id="rId30"/>
  </p:notesMasterIdLst>
  <p:sldIdLst>
    <p:sldId id="256" r:id="rId3"/>
    <p:sldId id="257" r:id="rId4"/>
    <p:sldId id="259" r:id="rId5"/>
    <p:sldId id="276" r:id="rId6"/>
    <p:sldId id="258" r:id="rId7"/>
    <p:sldId id="260" r:id="rId8"/>
    <p:sldId id="261" r:id="rId9"/>
    <p:sldId id="262" r:id="rId10"/>
    <p:sldId id="263" r:id="rId11"/>
    <p:sldId id="264" r:id="rId12"/>
    <p:sldId id="277" r:id="rId13"/>
    <p:sldId id="278" r:id="rId14"/>
    <p:sldId id="279" r:id="rId15"/>
    <p:sldId id="280" r:id="rId16"/>
    <p:sldId id="281" r:id="rId17"/>
    <p:sldId id="282" r:id="rId18"/>
    <p:sldId id="283" r:id="rId19"/>
    <p:sldId id="284" r:id="rId20"/>
    <p:sldId id="285" r:id="rId21"/>
    <p:sldId id="286" r:id="rId22"/>
    <p:sldId id="287" r:id="rId23"/>
    <p:sldId id="288" r:id="rId24"/>
    <p:sldId id="289" r:id="rId25"/>
    <p:sldId id="290" r:id="rId26"/>
    <p:sldId id="291" r:id="rId27"/>
    <p:sldId id="292" r:id="rId28"/>
    <p:sldId id="265"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23D0CB37-1E44-7A40-AF2B-75D1EE2673DA}">
          <p14:sldIdLst>
            <p14:sldId id="256"/>
            <p14:sldId id="257"/>
            <p14:sldId id="259"/>
            <p14:sldId id="276"/>
            <p14:sldId id="258"/>
            <p14:sldId id="260"/>
            <p14:sldId id="261"/>
            <p14:sldId id="262"/>
            <p14:sldId id="263"/>
            <p14:sldId id="264"/>
            <p14:sldId id="277"/>
            <p14:sldId id="278"/>
            <p14:sldId id="279"/>
            <p14:sldId id="280"/>
            <p14:sldId id="281"/>
            <p14:sldId id="282"/>
            <p14:sldId id="283"/>
            <p14:sldId id="284"/>
            <p14:sldId id="285"/>
            <p14:sldId id="286"/>
            <p14:sldId id="287"/>
            <p14:sldId id="288"/>
            <p14:sldId id="289"/>
            <p14:sldId id="290"/>
            <p14:sldId id="291"/>
            <p14:sldId id="292"/>
            <p14:sldId id="265"/>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43"/>
    <p:restoredTop sz="73570"/>
  </p:normalViewPr>
  <p:slideViewPr>
    <p:cSldViewPr snapToGrid="0" snapToObjects="1">
      <p:cViewPr varScale="1">
        <p:scale>
          <a:sx n="80" d="100"/>
          <a:sy n="80" d="100"/>
        </p:scale>
        <p:origin x="1456"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E34799-93B1-2A40-93EC-E731C1F50A84}" type="datetimeFigureOut">
              <a:rPr kumimoji="1" lang="zh-CN" altLang="en-US" smtClean="0"/>
              <a:t>2019/12/10</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984C53-9B79-6F4D-823B-6D4F1EA2454E}" type="slidenum">
              <a:rPr kumimoji="1" lang="zh-CN" altLang="en-US" smtClean="0"/>
              <a:t>‹#›</a:t>
            </a:fld>
            <a:endParaRPr kumimoji="1" lang="zh-CN" altLang="en-US"/>
          </a:p>
        </p:txBody>
      </p:sp>
    </p:spTree>
    <p:extLst>
      <p:ext uri="{BB962C8B-B14F-4D97-AF65-F5344CB8AC3E}">
        <p14:creationId xmlns:p14="http://schemas.microsoft.com/office/powerpoint/2010/main" val="25169679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kaggle.com/marklvl/bike-sharing-dataset#hour.csv"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www.wunderground.com/history/daily/us/va/arlington-county/KDCA/date/2017-1-1" TargetMode="External"/><Relationship Id="rId5" Type="http://schemas.openxmlformats.org/officeDocument/2006/relationships/hyperlink" Target="https://s3.amazonaws.com/capitalbikeshare-data/index.html" TargetMode="External"/><Relationship Id="rId4" Type="http://schemas.openxmlformats.org/officeDocument/2006/relationships/hyperlink" Target="https://www.capitalbikeshare.com/system-data"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en" altLang="zh-CN" sz="1800" b="0" i="0" kern="1200" dirty="0">
                <a:solidFill>
                  <a:schemeClr val="tx1"/>
                </a:solidFill>
                <a:effectLst/>
                <a:latin typeface="+mn-lt"/>
                <a:ea typeface="+mn-ea"/>
                <a:cs typeface="+mn-cs"/>
              </a:rPr>
              <a:t>Bike sharing systems are a new generation of traditional bike rentals where the whole process from membership, rental and return back has become automatic.</a:t>
            </a:r>
          </a:p>
          <a:p>
            <a:pPr fontAlgn="base"/>
            <a:r>
              <a:rPr lang="en" altLang="zh-CN" sz="1800" b="0" i="0" kern="1200" dirty="0">
                <a:solidFill>
                  <a:schemeClr val="tx1"/>
                </a:solidFill>
                <a:effectLst/>
                <a:latin typeface="+mn-lt"/>
                <a:ea typeface="+mn-ea"/>
                <a:cs typeface="+mn-cs"/>
              </a:rPr>
              <a:t>Through these systems, user is able to easily rent a bike from a particular position and return back to another position. Currently, there are about over 500 bike-sharing programs around the world which are composed of over 500 thousands bicycles. Today, there exists great interest in these systems due to their important role in traffic, environmental and health issues.</a:t>
            </a:r>
          </a:p>
          <a:p>
            <a:pPr fontAlgn="base"/>
            <a:r>
              <a:rPr lang="en" altLang="zh-CN" sz="1800" b="0" i="0" kern="1200" dirty="0">
                <a:solidFill>
                  <a:schemeClr val="tx1"/>
                </a:solidFill>
                <a:effectLst/>
                <a:latin typeface="+mn-lt"/>
                <a:ea typeface="+mn-ea"/>
                <a:cs typeface="+mn-cs"/>
              </a:rPr>
              <a:t>Apart from interesting real-world applications of bike sharing systems, the characteristics of data being generated by these systems make them attractive for the research. Opposed to other transport services such as bus or subway, the duration of travel, departure and arrival position is explicitly recorded in these systems. This feature turns bike sharing system into a virtual sensor network that can be used for sensing mobility in the city. Hence, it is expected that most of important events in the city could be detected via monitoring these data.</a:t>
            </a:r>
          </a:p>
          <a:p>
            <a:endParaRPr kumimoji="1" lang="zh-CN" altLang="en-US" dirty="0"/>
          </a:p>
        </p:txBody>
      </p:sp>
      <p:sp>
        <p:nvSpPr>
          <p:cNvPr id="4" name="灯片编号占位符 3"/>
          <p:cNvSpPr>
            <a:spLocks noGrp="1"/>
          </p:cNvSpPr>
          <p:nvPr>
            <p:ph type="sldNum" sz="quarter" idx="5"/>
          </p:nvPr>
        </p:nvSpPr>
        <p:spPr/>
        <p:txBody>
          <a:bodyPr/>
          <a:lstStyle/>
          <a:p>
            <a:fld id="{3E984C53-9B79-6F4D-823B-6D4F1EA2454E}" type="slidenum">
              <a:rPr kumimoji="1" lang="zh-CN" altLang="en-US" smtClean="0"/>
              <a:t>3</a:t>
            </a:fld>
            <a:endParaRPr kumimoji="1" lang="zh-CN" altLang="en-US"/>
          </a:p>
        </p:txBody>
      </p:sp>
    </p:spTree>
    <p:extLst>
      <p:ext uri="{BB962C8B-B14F-4D97-AF65-F5344CB8AC3E}">
        <p14:creationId xmlns:p14="http://schemas.microsoft.com/office/powerpoint/2010/main" val="1262672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17-year record, the impact of weather conditions on the use of shared bicycles has not changed much. Compared with the changes in 10-11 years, people will use shared bicycles more when the wind speed is moderate.</a:t>
            </a:r>
          </a:p>
        </p:txBody>
      </p:sp>
      <p:sp>
        <p:nvSpPr>
          <p:cNvPr id="4" name="Slide Number Placeholder 3"/>
          <p:cNvSpPr>
            <a:spLocks noGrp="1"/>
          </p:cNvSpPr>
          <p:nvPr>
            <p:ph type="sldNum" sz="quarter" idx="5"/>
          </p:nvPr>
        </p:nvSpPr>
        <p:spPr/>
        <p:txBody>
          <a:bodyPr/>
          <a:lstStyle/>
          <a:p>
            <a:fld id="{3E984C53-9B79-6F4D-823B-6D4F1EA2454E}" type="slidenum">
              <a:rPr kumimoji="1" lang="zh-CN" altLang="en-US" smtClean="0"/>
              <a:t>18</a:t>
            </a:fld>
            <a:endParaRPr kumimoji="1" lang="zh-CN" altLang="en-US"/>
          </a:p>
        </p:txBody>
      </p:sp>
    </p:spTree>
    <p:extLst>
      <p:ext uri="{BB962C8B-B14F-4D97-AF65-F5344CB8AC3E}">
        <p14:creationId xmlns:p14="http://schemas.microsoft.com/office/powerpoint/2010/main" val="2529382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dirty="0"/>
              <a:t>(</a:t>
            </a:r>
            <a:r>
              <a:rPr lang="en-US" altLang="zh-CN" u="sng" dirty="0">
                <a:hlinkClick r:id="rId3"/>
              </a:rPr>
              <a:t>https://www.kaggle.com/marklvl/bike-sharing-dataset#hour.csv</a:t>
            </a:r>
            <a:r>
              <a:rPr lang="en-US" altLang="zh-CN" u="sng"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kern="1200" dirty="0">
                <a:solidFill>
                  <a:schemeClr val="tx1"/>
                </a:solidFill>
                <a:effectLst/>
                <a:latin typeface="+mn-lt"/>
                <a:ea typeface="+mn-ea"/>
                <a:cs typeface="+mn-cs"/>
              </a:rPr>
              <a:t>This dataset contains the hourly and daily count of rental bikes between years 2011 and 2012 in </a:t>
            </a:r>
            <a:r>
              <a:rPr lang="en" altLang="zh-CN" sz="1200" b="0" i="0" u="none" strike="noStrike" kern="1200" dirty="0">
                <a:solidFill>
                  <a:schemeClr val="tx1"/>
                </a:solidFill>
                <a:effectLst/>
                <a:latin typeface="+mn-lt"/>
                <a:ea typeface="+mn-ea"/>
                <a:cs typeface="+mn-cs"/>
                <a:hlinkClick r:id="rId4"/>
              </a:rPr>
              <a:t>Capital bikeshare system</a:t>
            </a:r>
            <a:r>
              <a:rPr lang="en" altLang="zh-CN" sz="1200" b="0" i="0" kern="1200" dirty="0">
                <a:solidFill>
                  <a:schemeClr val="tx1"/>
                </a:solidFill>
                <a:effectLst/>
                <a:latin typeface="+mn-lt"/>
                <a:ea typeface="+mn-ea"/>
                <a:cs typeface="+mn-cs"/>
              </a:rPr>
              <a:t> in Washington, DC with the corresponding weather and seasonal information.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u="sng"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u="sng" dirty="0"/>
              <a:t>(</a:t>
            </a:r>
            <a:r>
              <a:rPr lang="en" altLang="zh-CN" dirty="0">
                <a:hlinkClick r:id="rId5"/>
              </a:rPr>
              <a:t>https://s3.amazonaws.com/capitalbikeshare-data/index.html</a:t>
            </a:r>
            <a:r>
              <a:rPr lang="en"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dirty="0">
                <a:hlinkClick r:id="rId6"/>
              </a:rPr>
              <a:t>https://www.wunderground.com/history/daily/us/va/arlington-county/KDCA/date/2017-1-1</a:t>
            </a: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u="sng" dirty="0"/>
          </a:p>
          <a:p>
            <a:endParaRPr kumimoji="1" lang="zh-CN" altLang="en-US" dirty="0"/>
          </a:p>
        </p:txBody>
      </p:sp>
      <p:sp>
        <p:nvSpPr>
          <p:cNvPr id="4" name="灯片编号占位符 3"/>
          <p:cNvSpPr>
            <a:spLocks noGrp="1"/>
          </p:cNvSpPr>
          <p:nvPr>
            <p:ph type="sldNum" sz="quarter" idx="5"/>
          </p:nvPr>
        </p:nvSpPr>
        <p:spPr/>
        <p:txBody>
          <a:bodyPr/>
          <a:lstStyle/>
          <a:p>
            <a:fld id="{3E984C53-9B79-6F4D-823B-6D4F1EA2454E}" type="slidenum">
              <a:rPr kumimoji="1" lang="zh-CN" altLang="en-US" smtClean="0"/>
              <a:t>5</a:t>
            </a:fld>
            <a:endParaRPr kumimoji="1" lang="zh-CN" altLang="en-US"/>
          </a:p>
        </p:txBody>
      </p:sp>
    </p:spTree>
    <p:extLst>
      <p:ext uri="{BB962C8B-B14F-4D97-AF65-F5344CB8AC3E}">
        <p14:creationId xmlns:p14="http://schemas.microsoft.com/office/powerpoint/2010/main" val="2441123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observe the effect of seasonal changes on the number of people using bike sharing</a:t>
            </a:r>
            <a:r>
              <a:rPr lang="en-US" altLang="zh-CN" dirty="0"/>
              <a:t>.</a:t>
            </a:r>
          </a:p>
          <a:p>
            <a:endParaRPr lang="en-US" altLang="zh-CN" dirty="0"/>
          </a:p>
          <a:p>
            <a:r>
              <a:rPr lang="en-US" dirty="0"/>
              <a:t>As shown in the figure, most people using shared bicycles in autumn, followed by summer, winter, and spring.</a:t>
            </a:r>
          </a:p>
        </p:txBody>
      </p:sp>
      <p:sp>
        <p:nvSpPr>
          <p:cNvPr id="4" name="Slide Number Placeholder 3"/>
          <p:cNvSpPr>
            <a:spLocks noGrp="1"/>
          </p:cNvSpPr>
          <p:nvPr>
            <p:ph type="sldNum" sz="quarter" idx="5"/>
          </p:nvPr>
        </p:nvSpPr>
        <p:spPr/>
        <p:txBody>
          <a:bodyPr/>
          <a:lstStyle/>
          <a:p>
            <a:fld id="{3E984C53-9B79-6F4D-823B-6D4F1EA2454E}" type="slidenum">
              <a:rPr kumimoji="1" lang="zh-CN" altLang="en-US" smtClean="0"/>
              <a:t>11</a:t>
            </a:fld>
            <a:endParaRPr kumimoji="1" lang="zh-CN" altLang="en-US"/>
          </a:p>
        </p:txBody>
      </p:sp>
    </p:spTree>
    <p:extLst>
      <p:ext uri="{BB962C8B-B14F-4D97-AF65-F5344CB8AC3E}">
        <p14:creationId xmlns:p14="http://schemas.microsoft.com/office/powerpoint/2010/main" val="31938574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analyzed the impact of the month on the number of users, and found that the peak period of bicycle sharing is concentrated in June to September</a:t>
            </a:r>
          </a:p>
        </p:txBody>
      </p:sp>
      <p:sp>
        <p:nvSpPr>
          <p:cNvPr id="4" name="Slide Number Placeholder 3"/>
          <p:cNvSpPr>
            <a:spLocks noGrp="1"/>
          </p:cNvSpPr>
          <p:nvPr>
            <p:ph type="sldNum" sz="quarter" idx="5"/>
          </p:nvPr>
        </p:nvSpPr>
        <p:spPr/>
        <p:txBody>
          <a:bodyPr/>
          <a:lstStyle/>
          <a:p>
            <a:fld id="{3E984C53-9B79-6F4D-823B-6D4F1EA2454E}" type="slidenum">
              <a:rPr kumimoji="1" lang="zh-CN" altLang="en-US" smtClean="0"/>
              <a:t>12</a:t>
            </a:fld>
            <a:endParaRPr kumimoji="1" lang="zh-CN" altLang="en-US"/>
          </a:p>
        </p:txBody>
      </p:sp>
    </p:spTree>
    <p:extLst>
      <p:ext uri="{BB962C8B-B14F-4D97-AF65-F5344CB8AC3E}">
        <p14:creationId xmlns:p14="http://schemas.microsoft.com/office/powerpoint/2010/main" val="5219666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investigating usage on </a:t>
            </a:r>
            <a:r>
              <a:rPr lang="en-US" dirty="0" err="1"/>
              <a:t>workingday</a:t>
            </a:r>
            <a:r>
              <a:rPr lang="en-US" altLang="zh-CN" dirty="0" err="1"/>
              <a:t>s</a:t>
            </a:r>
            <a:r>
              <a:rPr lang="en-US" dirty="0"/>
              <a:t>, we calculate their averages separately. It was found that nearly 200 people use bicycles per hour on </a:t>
            </a:r>
            <a:r>
              <a:rPr lang="en-US" altLang="zh-CN" dirty="0" err="1"/>
              <a:t>working</a:t>
            </a:r>
            <a:r>
              <a:rPr lang="en-US" dirty="0" err="1"/>
              <a:t>days</a:t>
            </a:r>
            <a:r>
              <a:rPr lang="en-US" dirty="0"/>
              <a:t> and </a:t>
            </a:r>
            <a:r>
              <a:rPr lang="en-US" altLang="zh-CN" dirty="0"/>
              <a:t>almost</a:t>
            </a:r>
            <a:r>
              <a:rPr lang="zh-CN" altLang="en-US" dirty="0"/>
              <a:t> </a:t>
            </a:r>
            <a:r>
              <a:rPr lang="en-US" dirty="0"/>
              <a:t>175 people use </a:t>
            </a:r>
            <a:r>
              <a:rPr lang="en-US" altLang="zh-CN" dirty="0"/>
              <a:t>sharing</a:t>
            </a:r>
            <a:r>
              <a:rPr lang="zh-CN" altLang="en-US" dirty="0"/>
              <a:t> </a:t>
            </a:r>
            <a:r>
              <a:rPr lang="en-US" altLang="zh-CN" dirty="0"/>
              <a:t>bicycles</a:t>
            </a:r>
            <a:r>
              <a:rPr lang="zh-CN" altLang="en-US" dirty="0"/>
              <a:t> </a:t>
            </a:r>
            <a:r>
              <a:rPr lang="en-US" altLang="zh-CN" dirty="0"/>
              <a:t>per</a:t>
            </a:r>
            <a:r>
              <a:rPr lang="zh-CN" altLang="en-US" dirty="0"/>
              <a:t> </a:t>
            </a:r>
            <a:r>
              <a:rPr lang="en-US" altLang="zh-CN" dirty="0"/>
              <a:t>hour</a:t>
            </a:r>
            <a:r>
              <a:rPr lang="en-US" dirty="0"/>
              <a:t> on holidays.</a:t>
            </a:r>
          </a:p>
        </p:txBody>
      </p:sp>
      <p:sp>
        <p:nvSpPr>
          <p:cNvPr id="4" name="Slide Number Placeholder 3"/>
          <p:cNvSpPr>
            <a:spLocks noGrp="1"/>
          </p:cNvSpPr>
          <p:nvPr>
            <p:ph type="sldNum" sz="quarter" idx="5"/>
          </p:nvPr>
        </p:nvSpPr>
        <p:spPr/>
        <p:txBody>
          <a:bodyPr/>
          <a:lstStyle/>
          <a:p>
            <a:fld id="{3E984C53-9B79-6F4D-823B-6D4F1EA2454E}" type="slidenum">
              <a:rPr kumimoji="1" lang="zh-CN" altLang="en-US" smtClean="0"/>
              <a:t>13</a:t>
            </a:fld>
            <a:endParaRPr kumimoji="1" lang="zh-CN" altLang="en-US"/>
          </a:p>
        </p:txBody>
      </p:sp>
    </p:spTree>
    <p:extLst>
      <p:ext uri="{BB962C8B-B14F-4D97-AF65-F5344CB8AC3E}">
        <p14:creationId xmlns:p14="http://schemas.microsoft.com/office/powerpoint/2010/main" val="1913848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researched the usage of each hour and found that the peak hours at 8am and 5-6pm during the day</a:t>
            </a:r>
            <a:r>
              <a:rPr lang="en-US" altLang="zh-CN" dirty="0"/>
              <a:t>.</a:t>
            </a:r>
            <a:endParaRPr lang="en-US" dirty="0"/>
          </a:p>
        </p:txBody>
      </p:sp>
      <p:sp>
        <p:nvSpPr>
          <p:cNvPr id="4" name="Slide Number Placeholder 3"/>
          <p:cNvSpPr>
            <a:spLocks noGrp="1"/>
          </p:cNvSpPr>
          <p:nvPr>
            <p:ph type="sldNum" sz="quarter" idx="5"/>
          </p:nvPr>
        </p:nvSpPr>
        <p:spPr/>
        <p:txBody>
          <a:bodyPr/>
          <a:lstStyle/>
          <a:p>
            <a:fld id="{3E984C53-9B79-6F4D-823B-6D4F1EA2454E}" type="slidenum">
              <a:rPr kumimoji="1" lang="zh-CN" altLang="en-US" smtClean="0"/>
              <a:t>14</a:t>
            </a:fld>
            <a:endParaRPr kumimoji="1" lang="zh-CN" altLang="en-US"/>
          </a:p>
        </p:txBody>
      </p:sp>
    </p:spTree>
    <p:extLst>
      <p:ext uri="{BB962C8B-B14F-4D97-AF65-F5344CB8AC3E}">
        <p14:creationId xmlns:p14="http://schemas.microsoft.com/office/powerpoint/2010/main" val="30634213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comprehensively comparing the analysis results of weather conditions, we can conclude that the most people use bicycle sharing when the temperature is high, the more people use it when the wind speed is low, and the most people use it when the humidity is high. But when these factors reach extreme values, the number of sharing bicycles people used is the least.</a:t>
            </a:r>
          </a:p>
        </p:txBody>
      </p:sp>
      <p:sp>
        <p:nvSpPr>
          <p:cNvPr id="4" name="Slide Number Placeholder 3"/>
          <p:cNvSpPr>
            <a:spLocks noGrp="1"/>
          </p:cNvSpPr>
          <p:nvPr>
            <p:ph type="sldNum" sz="quarter" idx="5"/>
          </p:nvPr>
        </p:nvSpPr>
        <p:spPr/>
        <p:txBody>
          <a:bodyPr/>
          <a:lstStyle/>
          <a:p>
            <a:fld id="{3E984C53-9B79-6F4D-823B-6D4F1EA2454E}" type="slidenum">
              <a:rPr kumimoji="1" lang="zh-CN" altLang="en-US" smtClean="0"/>
              <a:t>15</a:t>
            </a:fld>
            <a:endParaRPr kumimoji="1" lang="zh-CN" altLang="en-US"/>
          </a:p>
        </p:txBody>
      </p:sp>
    </p:spTree>
    <p:extLst>
      <p:ext uri="{BB962C8B-B14F-4D97-AF65-F5344CB8AC3E}">
        <p14:creationId xmlns:p14="http://schemas.microsoft.com/office/powerpoint/2010/main" val="14077748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a:t>
            </a:r>
            <a:r>
              <a:rPr lang="en-US" dirty="0" err="1"/>
              <a:t>corelation</a:t>
            </a:r>
            <a:r>
              <a:rPr lang="zh-CN" altLang="en-US" dirty="0"/>
              <a:t> </a:t>
            </a:r>
            <a:r>
              <a:rPr lang="en-US" altLang="zh-CN" dirty="0"/>
              <a:t>matrix</a:t>
            </a:r>
            <a:r>
              <a:rPr lang="zh-CN" altLang="en-US" dirty="0"/>
              <a:t> </a:t>
            </a:r>
            <a:r>
              <a:rPr lang="en-US" dirty="0"/>
              <a:t>to decide which features on the weather website need to be crawled.</a:t>
            </a:r>
          </a:p>
        </p:txBody>
      </p:sp>
      <p:sp>
        <p:nvSpPr>
          <p:cNvPr id="4" name="Slide Number Placeholder 3"/>
          <p:cNvSpPr>
            <a:spLocks noGrp="1"/>
          </p:cNvSpPr>
          <p:nvPr>
            <p:ph type="sldNum" sz="quarter" idx="5"/>
          </p:nvPr>
        </p:nvSpPr>
        <p:spPr/>
        <p:txBody>
          <a:bodyPr/>
          <a:lstStyle/>
          <a:p>
            <a:fld id="{3E984C53-9B79-6F4D-823B-6D4F1EA2454E}" type="slidenum">
              <a:rPr kumimoji="1" lang="zh-CN" altLang="en-US" smtClean="0"/>
              <a:t>16</a:t>
            </a:fld>
            <a:endParaRPr kumimoji="1" lang="zh-CN" altLang="en-US"/>
          </a:p>
        </p:txBody>
      </p:sp>
    </p:spTree>
    <p:extLst>
      <p:ext uri="{BB962C8B-B14F-4D97-AF65-F5344CB8AC3E}">
        <p14:creationId xmlns:p14="http://schemas.microsoft.com/office/powerpoint/2010/main" val="4030869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Through the analysis of the new data, we find that the use of shared bicycles at the hour level is very similar.</a:t>
            </a:r>
            <a:r>
              <a:rPr lang="zh-CN" altLang="en-US" dirty="0"/>
              <a:t> </a:t>
            </a:r>
            <a:r>
              <a:rPr lang="en-US" altLang="zh-CN" dirty="0"/>
              <a:t>Peak hours are 8 am and 6 pm.</a:t>
            </a:r>
            <a:endParaRPr lang="en-US" dirty="0"/>
          </a:p>
        </p:txBody>
      </p:sp>
      <p:sp>
        <p:nvSpPr>
          <p:cNvPr id="4" name="Slide Number Placeholder 3"/>
          <p:cNvSpPr>
            <a:spLocks noGrp="1"/>
          </p:cNvSpPr>
          <p:nvPr>
            <p:ph type="sldNum" sz="quarter" idx="5"/>
          </p:nvPr>
        </p:nvSpPr>
        <p:spPr/>
        <p:txBody>
          <a:bodyPr/>
          <a:lstStyle/>
          <a:p>
            <a:fld id="{3E984C53-9B79-6F4D-823B-6D4F1EA2454E}" type="slidenum">
              <a:rPr kumimoji="1" lang="zh-CN" altLang="en-US" smtClean="0"/>
              <a:t>17</a:t>
            </a:fld>
            <a:endParaRPr kumimoji="1" lang="zh-CN" altLang="en-US"/>
          </a:p>
        </p:txBody>
      </p:sp>
    </p:spTree>
    <p:extLst>
      <p:ext uri="{BB962C8B-B14F-4D97-AF65-F5344CB8AC3E}">
        <p14:creationId xmlns:p14="http://schemas.microsoft.com/office/powerpoint/2010/main" val="10808877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 Option 1">
    <p:spTree>
      <p:nvGrpSpPr>
        <p:cNvPr id="1" name=""/>
        <p:cNvGrpSpPr/>
        <p:nvPr/>
      </p:nvGrpSpPr>
      <p:grpSpPr>
        <a:xfrm>
          <a:off x="0" y="0"/>
          <a:ext cx="0" cy="0"/>
          <a:chOff x="0" y="0"/>
          <a:chExt cx="0" cy="0"/>
        </a:xfrm>
      </p:grpSpPr>
      <p:pic>
        <p:nvPicPr>
          <p:cNvPr id="5" name="Picture 4" descr="PPT-General7.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hasCustomPrompt="1"/>
          </p:nvPr>
        </p:nvSpPr>
        <p:spPr>
          <a:xfrm>
            <a:off x="3105628" y="465270"/>
            <a:ext cx="5444279" cy="2441160"/>
          </a:xfrm>
          <a:prstGeom prst="rect">
            <a:avLst/>
          </a:prstGeom>
        </p:spPr>
        <p:txBody>
          <a:bodyPr anchor="t"/>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3105628" y="3137687"/>
            <a:ext cx="544427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losing Slide - Option 2">
    <p:spTree>
      <p:nvGrpSpPr>
        <p:cNvPr id="1" name=""/>
        <p:cNvGrpSpPr/>
        <p:nvPr/>
      </p:nvGrpSpPr>
      <p:grpSpPr>
        <a:xfrm>
          <a:off x="0" y="0"/>
          <a:ext cx="0" cy="0"/>
          <a:chOff x="0" y="0"/>
          <a:chExt cx="0" cy="0"/>
        </a:xfrm>
      </p:grpSpPr>
      <p:pic>
        <p:nvPicPr>
          <p:cNvPr id="9" name="Picture 8" descr="PPT-General.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48107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 Option 1">
    <p:spTree>
      <p:nvGrpSpPr>
        <p:cNvPr id="1" name=""/>
        <p:cNvGrpSpPr/>
        <p:nvPr/>
      </p:nvGrpSpPr>
      <p:grpSpPr>
        <a:xfrm>
          <a:off x="0" y="0"/>
          <a:ext cx="0" cy="0"/>
          <a:chOff x="0" y="0"/>
          <a:chExt cx="0" cy="0"/>
        </a:xfrm>
      </p:grpSpPr>
      <p:pic>
        <p:nvPicPr>
          <p:cNvPr id="2" name="Picture 1" descr="PPT-General8.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Title 1"/>
          <p:cNvSpPr>
            <a:spLocks noGrp="1"/>
          </p:cNvSpPr>
          <p:nvPr>
            <p:ph type="ctrTitle" hasCustomPrompt="1"/>
          </p:nvPr>
        </p:nvSpPr>
        <p:spPr>
          <a:xfrm>
            <a:off x="3105628" y="465270"/>
            <a:ext cx="5444279" cy="2441160"/>
          </a:xfrm>
          <a:prstGeom prst="rect">
            <a:avLst/>
          </a:prstGeom>
        </p:spPr>
        <p:txBody>
          <a:bodyPr anchor="t"/>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dirty="0"/>
              <a:t>Click to edit </a:t>
            </a:r>
            <a:br>
              <a:rPr lang="en-US" dirty="0"/>
            </a:br>
            <a:r>
              <a:rPr lang="en-US" dirty="0"/>
              <a:t>Master title style</a:t>
            </a:r>
          </a:p>
        </p:txBody>
      </p:sp>
      <p:sp>
        <p:nvSpPr>
          <p:cNvPr id="10" name="Subtitle 2"/>
          <p:cNvSpPr>
            <a:spLocks noGrp="1"/>
          </p:cNvSpPr>
          <p:nvPr>
            <p:ph type="subTitle" idx="1"/>
          </p:nvPr>
        </p:nvSpPr>
        <p:spPr>
          <a:xfrm>
            <a:off x="3105628" y="3137687"/>
            <a:ext cx="544427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4171236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99247" y="1861441"/>
            <a:ext cx="7745505" cy="3170264"/>
          </a:xfrm>
          <a:prstGeom prst="rect">
            <a:avLst/>
          </a:prstGeom>
        </p:spPr>
        <p:txBody>
          <a:bodyPr/>
          <a:lstStyle>
            <a:lvl1pPr>
              <a:defRPr>
                <a:solidFill>
                  <a:srgbClr val="595959"/>
                </a:solidFill>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p:txBody>
      </p:sp>
      <p:sp>
        <p:nvSpPr>
          <p:cNvPr id="4" name="Title 10"/>
          <p:cNvSpPr>
            <a:spLocks noGrp="1"/>
          </p:cNvSpPr>
          <p:nvPr>
            <p:ph type="title"/>
          </p:nvPr>
        </p:nvSpPr>
        <p:spPr>
          <a:xfrm>
            <a:off x="688490" y="570156"/>
            <a:ext cx="7756263" cy="1054250"/>
          </a:xfrm>
          <a:prstGeom prst="rect">
            <a:avLst/>
          </a:prstGeom>
        </p:spPr>
        <p:txBody>
          <a:bodyPr/>
          <a:lstStyle>
            <a:lvl1pPr algn="l">
              <a:defRPr sz="4000" b="1">
                <a:solidFill>
                  <a:schemeClr val="tx1">
                    <a:lumMod val="75000"/>
                    <a:lumOff val="25000"/>
                  </a:schemeClr>
                </a:solidFill>
                <a:latin typeface="Arial"/>
                <a:cs typeface="Arial"/>
              </a:defRPr>
            </a:lvl1pPr>
          </a:lstStyle>
          <a:p>
            <a:r>
              <a:rPr lang="en-US" dirty="0"/>
              <a:t>Click to edit Master title style</a:t>
            </a:r>
          </a:p>
        </p:txBody>
      </p:sp>
    </p:spTree>
    <p:extLst>
      <p:ext uri="{BB962C8B-B14F-4D97-AF65-F5344CB8AC3E}">
        <p14:creationId xmlns:p14="http://schemas.microsoft.com/office/powerpoint/2010/main" val="375432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itle 1"/>
          <p:cNvSpPr>
            <a:spLocks noGrp="1"/>
          </p:cNvSpPr>
          <p:nvPr>
            <p:ph type="title"/>
          </p:nvPr>
        </p:nvSpPr>
        <p:spPr>
          <a:xfrm>
            <a:off x="690040" y="1204857"/>
            <a:ext cx="7754713" cy="1910716"/>
          </a:xfrm>
          <a:prstGeom prst="rect">
            <a:avLst/>
          </a:prstGeom>
        </p:spPr>
        <p:txBody>
          <a:bodyPr anchor="b"/>
          <a:lstStyle>
            <a:lvl1pPr algn="ctr">
              <a:defRPr sz="5400" b="1" cap="none" baseline="0">
                <a:solidFill>
                  <a:srgbClr val="595959"/>
                </a:solidFill>
                <a:latin typeface="Arial"/>
                <a:cs typeface="Arial"/>
              </a:defRPr>
            </a:lvl1pPr>
          </a:lstStyle>
          <a:p>
            <a:r>
              <a:rPr lang="en-US"/>
              <a:t>Click to edit Master title style</a:t>
            </a:r>
            <a:endParaRPr lang="en-US" dirty="0"/>
          </a:p>
        </p:txBody>
      </p:sp>
      <p:sp>
        <p:nvSpPr>
          <p:cNvPr id="4" name="Text Placeholder 2"/>
          <p:cNvSpPr>
            <a:spLocks noGrp="1"/>
          </p:cNvSpPr>
          <p:nvPr>
            <p:ph type="body" idx="1"/>
          </p:nvPr>
        </p:nvSpPr>
        <p:spPr>
          <a:xfrm>
            <a:off x="699248" y="3324431"/>
            <a:ext cx="7734747" cy="1500187"/>
          </a:xfrm>
          <a:prstGeom prst="rect">
            <a:avLst/>
          </a:prstGeom>
        </p:spPr>
        <p:txBody>
          <a:bodyPr anchor="t"/>
          <a:lstStyle>
            <a:lvl1pPr marL="0" indent="0" algn="ctr">
              <a:buNone/>
              <a:defRPr sz="2000">
                <a:solidFill>
                  <a:srgbClr val="595959"/>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235582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Areas">
    <p:spTree>
      <p:nvGrpSpPr>
        <p:cNvPr id="1" name=""/>
        <p:cNvGrpSpPr/>
        <p:nvPr/>
      </p:nvGrpSpPr>
      <p:grpSpPr>
        <a:xfrm>
          <a:off x="0" y="0"/>
          <a:ext cx="0" cy="0"/>
          <a:chOff x="0" y="0"/>
          <a:chExt cx="0" cy="0"/>
        </a:xfrm>
      </p:grpSpPr>
      <p:sp>
        <p:nvSpPr>
          <p:cNvPr id="3" name="Title 11"/>
          <p:cNvSpPr>
            <a:spLocks noGrp="1"/>
          </p:cNvSpPr>
          <p:nvPr>
            <p:ph type="title"/>
          </p:nvPr>
        </p:nvSpPr>
        <p:spPr>
          <a:xfrm>
            <a:off x="688490" y="570156"/>
            <a:ext cx="7756263" cy="1054250"/>
          </a:xfrm>
          <a:prstGeom prst="rect">
            <a:avLst/>
          </a:prstGeom>
        </p:spPr>
        <p:txBody>
          <a:bodyPr/>
          <a:lstStyle>
            <a:lvl1pPr>
              <a:defRPr sz="4300" b="1">
                <a:solidFill>
                  <a:srgbClr val="595959"/>
                </a:solidFill>
                <a:latin typeface="Arial"/>
                <a:cs typeface="Arial"/>
              </a:defRPr>
            </a:lvl1pPr>
          </a:lstStyle>
          <a:p>
            <a:r>
              <a:rPr lang="en-US" dirty="0"/>
              <a:t>Click to edit Master title style</a:t>
            </a:r>
          </a:p>
        </p:txBody>
      </p:sp>
      <p:sp>
        <p:nvSpPr>
          <p:cNvPr id="4" name="Content Placeholder 7"/>
          <p:cNvSpPr>
            <a:spLocks noGrp="1"/>
          </p:cNvSpPr>
          <p:nvPr>
            <p:ph sz="quarter" idx="13"/>
          </p:nvPr>
        </p:nvSpPr>
        <p:spPr>
          <a:xfrm>
            <a:off x="685800" y="1845482"/>
            <a:ext cx="3803904" cy="3434474"/>
          </a:xfrm>
          <a:prstGeom prst="rect">
            <a:avLst/>
          </a:prstGeom>
        </p:spPr>
        <p:txBody>
          <a:bodyPr>
            <a:normAutofit/>
          </a:bodyPr>
          <a:lstStyle>
            <a:lvl1pPr>
              <a:defRPr sz="2000">
                <a:solidFill>
                  <a:srgbClr val="595959"/>
                </a:solidFill>
                <a:latin typeface="Arial"/>
                <a:cs typeface="Arial"/>
              </a:defRPr>
            </a:lvl1pPr>
          </a:lstStyle>
          <a:p>
            <a:pPr lvl="0"/>
            <a:r>
              <a:rPr lang="en-US"/>
              <a:t>Click to edit Master text styles</a:t>
            </a:r>
          </a:p>
        </p:txBody>
      </p:sp>
      <p:sp>
        <p:nvSpPr>
          <p:cNvPr id="5" name="Content Placeholder 9"/>
          <p:cNvSpPr>
            <a:spLocks noGrp="1"/>
          </p:cNvSpPr>
          <p:nvPr>
            <p:ph sz="quarter" idx="14"/>
          </p:nvPr>
        </p:nvSpPr>
        <p:spPr>
          <a:xfrm>
            <a:off x="4645151" y="1845482"/>
            <a:ext cx="3803904" cy="3434474"/>
          </a:xfrm>
          <a:prstGeom prst="rect">
            <a:avLst/>
          </a:prstGeom>
        </p:spPr>
        <p:txBody>
          <a:bodyPr>
            <a:normAutofit/>
          </a:bodyPr>
          <a:lstStyle>
            <a:lvl1pPr>
              <a:defRPr sz="2000">
                <a:solidFill>
                  <a:srgbClr val="595959"/>
                </a:solidFill>
                <a:latin typeface="Arial"/>
                <a:cs typeface="Arial"/>
              </a:defRPr>
            </a:lvl1pPr>
          </a:lstStyle>
          <a:p>
            <a:pPr lvl="0"/>
            <a:r>
              <a:rPr lang="en-US"/>
              <a:t>Click to edit Master text styles</a:t>
            </a:r>
          </a:p>
        </p:txBody>
      </p:sp>
    </p:spTree>
    <p:extLst>
      <p:ext uri="{BB962C8B-B14F-4D97-AF65-F5344CB8AC3E}">
        <p14:creationId xmlns:p14="http://schemas.microsoft.com/office/powerpoint/2010/main" val="31992781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s with Subtitles">
    <p:spTree>
      <p:nvGrpSpPr>
        <p:cNvPr id="1" name=""/>
        <p:cNvGrpSpPr/>
        <p:nvPr/>
      </p:nvGrpSpPr>
      <p:grpSpPr>
        <a:xfrm>
          <a:off x="0" y="0"/>
          <a:ext cx="0" cy="0"/>
          <a:chOff x="0" y="0"/>
          <a:chExt cx="0" cy="0"/>
        </a:xfrm>
      </p:grpSpPr>
      <p:sp>
        <p:nvSpPr>
          <p:cNvPr id="3" name="Title 1"/>
          <p:cNvSpPr>
            <a:spLocks noGrp="1"/>
          </p:cNvSpPr>
          <p:nvPr>
            <p:ph type="title"/>
          </p:nvPr>
        </p:nvSpPr>
        <p:spPr>
          <a:xfrm>
            <a:off x="688490" y="570156"/>
            <a:ext cx="7756263" cy="1054250"/>
          </a:xfrm>
          <a:prstGeom prst="rect">
            <a:avLst/>
          </a:prstGeom>
        </p:spPr>
        <p:txBody>
          <a:bodyPr/>
          <a:lstStyle>
            <a:lvl1pPr>
              <a:defRPr sz="4300" b="1">
                <a:solidFill>
                  <a:srgbClr val="595959"/>
                </a:solidFill>
                <a:latin typeface="Arial"/>
                <a:cs typeface="Arial"/>
              </a:defRPr>
            </a:lvl1pPr>
          </a:lstStyle>
          <a:p>
            <a:r>
              <a:rPr lang="en-US"/>
              <a:t>Click to edit Master title style</a:t>
            </a:r>
            <a:endParaRPr lang="en-US" dirty="0"/>
          </a:p>
        </p:txBody>
      </p:sp>
      <p:sp>
        <p:nvSpPr>
          <p:cNvPr id="4" name="Text Placeholder 2"/>
          <p:cNvSpPr>
            <a:spLocks noGrp="1"/>
          </p:cNvSpPr>
          <p:nvPr>
            <p:ph type="body" idx="1"/>
          </p:nvPr>
        </p:nvSpPr>
        <p:spPr>
          <a:xfrm>
            <a:off x="688490" y="1783601"/>
            <a:ext cx="3621929" cy="658368"/>
          </a:xfrm>
          <a:prstGeom prst="rect">
            <a:avLst/>
          </a:prstGeom>
        </p:spPr>
        <p:txBody>
          <a:bodyPr anchor="b">
            <a:noAutofit/>
          </a:bodyPr>
          <a:lstStyle>
            <a:lvl1pPr marL="0" indent="0" algn="l">
              <a:buNone/>
              <a:defRPr sz="2500" b="1">
                <a:solidFill>
                  <a:srgbClr val="595959"/>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Content Placeholder 3"/>
          <p:cNvSpPr>
            <a:spLocks noGrp="1"/>
          </p:cNvSpPr>
          <p:nvPr>
            <p:ph sz="half" idx="2"/>
          </p:nvPr>
        </p:nvSpPr>
        <p:spPr>
          <a:xfrm>
            <a:off x="688488" y="2622290"/>
            <a:ext cx="3621931" cy="2595107"/>
          </a:xfrm>
          <a:prstGeom prst="rect">
            <a:avLst/>
          </a:prstGeom>
        </p:spPr>
        <p:txBody>
          <a:bodyPr>
            <a:normAutofit/>
          </a:bodyPr>
          <a:lstStyle>
            <a:lvl1pPr>
              <a:defRPr sz="2000">
                <a:solidFill>
                  <a:srgbClr val="595959"/>
                </a:solidFill>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vl6pPr>
              <a:defRPr sz="1600"/>
            </a:lvl6pPr>
            <a:lvl7pPr>
              <a:defRPr sz="1600"/>
            </a:lvl7pPr>
            <a:lvl8pPr>
              <a:defRPr sz="1600"/>
            </a:lvl8pPr>
            <a:lvl9pPr>
              <a:defRPr sz="1600"/>
            </a:lvl9pPr>
          </a:lstStyle>
          <a:p>
            <a:pPr lvl="0"/>
            <a:r>
              <a:rPr lang="en-US"/>
              <a:t>Click to edit Master text styles</a:t>
            </a:r>
          </a:p>
        </p:txBody>
      </p:sp>
      <p:sp>
        <p:nvSpPr>
          <p:cNvPr id="6" name="Text Placeholder 4"/>
          <p:cNvSpPr>
            <a:spLocks noGrp="1"/>
          </p:cNvSpPr>
          <p:nvPr>
            <p:ph type="body" sz="quarter" idx="3"/>
          </p:nvPr>
        </p:nvSpPr>
        <p:spPr>
          <a:xfrm>
            <a:off x="4785878" y="1783601"/>
            <a:ext cx="3663716" cy="658368"/>
          </a:xfrm>
          <a:prstGeom prst="rect">
            <a:avLst/>
          </a:prstGeom>
        </p:spPr>
        <p:txBody>
          <a:bodyPr anchor="b">
            <a:noAutofit/>
          </a:bodyPr>
          <a:lstStyle>
            <a:lvl1pPr marL="0" indent="0" algn="l">
              <a:buNone/>
              <a:defRPr sz="2500" b="1">
                <a:solidFill>
                  <a:srgbClr val="595959"/>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Content Placeholder 5"/>
          <p:cNvSpPr>
            <a:spLocks noGrp="1"/>
          </p:cNvSpPr>
          <p:nvPr>
            <p:ph sz="quarter" idx="4"/>
          </p:nvPr>
        </p:nvSpPr>
        <p:spPr>
          <a:xfrm>
            <a:off x="4785878" y="2619063"/>
            <a:ext cx="3658875" cy="2595107"/>
          </a:xfrm>
          <a:prstGeom prst="rect">
            <a:avLst/>
          </a:prstGeom>
        </p:spPr>
        <p:txBody>
          <a:bodyPr>
            <a:normAutofit/>
          </a:bodyPr>
          <a:lstStyle>
            <a:lvl1pPr>
              <a:defRPr sz="2000">
                <a:solidFill>
                  <a:srgbClr val="595959"/>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p:txBody>
      </p:sp>
    </p:spTree>
    <p:extLst>
      <p:ext uri="{BB962C8B-B14F-4D97-AF65-F5344CB8AC3E}">
        <p14:creationId xmlns:p14="http://schemas.microsoft.com/office/powerpoint/2010/main" val="903422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692002" y="559399"/>
            <a:ext cx="3580882" cy="4414019"/>
          </a:xfrm>
          <a:prstGeom prst="rect">
            <a:avLst/>
          </a:prstGeom>
        </p:spPr>
        <p:txBody>
          <a:bodyPr anchor="t">
            <a:normAutofit/>
          </a:bodyPr>
          <a:lstStyle>
            <a:lvl1pPr marL="0" indent="0" algn="l">
              <a:buNone/>
              <a:defRPr sz="2000">
                <a:solidFill>
                  <a:srgbClr val="595959"/>
                </a:solidFill>
                <a:latin typeface="Arial"/>
                <a:cs typeface="Arial"/>
              </a:defRPr>
            </a:lvl1pPr>
            <a:lvl2pPr algn="l">
              <a:defRPr sz="2000">
                <a:latin typeface="Arial"/>
                <a:cs typeface="Arial"/>
              </a:defRPr>
            </a:lvl2pPr>
            <a:lvl3pPr algn="l">
              <a:defRPr sz="2000">
                <a:latin typeface="Arial"/>
                <a:cs typeface="Arial"/>
              </a:defRPr>
            </a:lvl3pPr>
            <a:lvl4pPr algn="l">
              <a:defRPr sz="2000">
                <a:latin typeface="Arial"/>
                <a:cs typeface="Arial"/>
              </a:defRPr>
            </a:lvl4pPr>
            <a:lvl5pPr algn="l">
              <a:defRPr sz="2000">
                <a:latin typeface="Arial"/>
                <a:cs typeface="Arial"/>
              </a:defRPr>
            </a:lvl5pPr>
            <a:lvl6pPr>
              <a:defRPr sz="2000"/>
            </a:lvl6pPr>
            <a:lvl7pPr>
              <a:defRPr sz="2000"/>
            </a:lvl7pPr>
            <a:lvl8pPr>
              <a:defRPr sz="2000"/>
            </a:lvl8pPr>
            <a:lvl9pPr>
              <a:defRPr sz="2000"/>
            </a:lvl9pPr>
          </a:lstStyle>
          <a:p>
            <a:pPr lvl="0"/>
            <a:r>
              <a:rPr lang="en-US" dirty="0"/>
              <a:t>Click to edit Master text styles</a:t>
            </a:r>
          </a:p>
        </p:txBody>
      </p:sp>
      <p:sp>
        <p:nvSpPr>
          <p:cNvPr id="4" name="Text Placeholder 3"/>
          <p:cNvSpPr>
            <a:spLocks noGrp="1"/>
          </p:cNvSpPr>
          <p:nvPr>
            <p:ph type="body" sz="half" idx="2"/>
          </p:nvPr>
        </p:nvSpPr>
        <p:spPr>
          <a:xfrm>
            <a:off x="4889812" y="562026"/>
            <a:ext cx="3580882" cy="4414018"/>
          </a:xfrm>
          <a:prstGeom prst="rect">
            <a:avLst/>
          </a:prstGeom>
        </p:spPr>
        <p:txBody>
          <a:bodyPr>
            <a:normAutofit/>
          </a:bodyPr>
          <a:lstStyle>
            <a:lvl1pPr marL="0" indent="0">
              <a:buNone/>
              <a:defRPr sz="2000">
                <a:solidFill>
                  <a:srgbClr val="595959"/>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6432378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rot="344365">
            <a:off x="773476" y="536672"/>
            <a:ext cx="7578326" cy="3491307"/>
          </a:xfrm>
          <a:prstGeom prst="rect">
            <a:avLst/>
          </a:prstGeom>
          <a:solidFill>
            <a:srgbClr val="FFFFFF">
              <a:shade val="85000"/>
            </a:srgbClr>
          </a:solidFill>
          <a:ln w="190500" cap="sq">
            <a:solidFill>
              <a:srgbClr val="FFFFFF"/>
            </a:solidFill>
            <a:miter lim="800000"/>
          </a:ln>
          <a:effectLst/>
          <a:scene3d>
            <a:camera prst="orthographicFront">
              <a:rot lat="0" lon="0" rev="360000"/>
            </a:camera>
            <a:lightRig rig="twoPt" dir="t">
              <a:rot lat="0" lon="0" rev="7200000"/>
            </a:lightRig>
          </a:scene3d>
          <a:sp3d contourW="12700">
            <a:contourClr>
              <a:srgbClr val="969696"/>
            </a:contourClr>
          </a:sp3d>
        </p:spPr>
        <p:txBody>
          <a:bodyPr>
            <a:normAutofit/>
          </a:bodyPr>
          <a:lstStyle>
            <a:lvl1pPr marL="0" indent="0">
              <a:buNone/>
              <a:defRPr sz="2000">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8489" y="4486019"/>
            <a:ext cx="7756264" cy="804862"/>
          </a:xfrm>
          <a:prstGeom prst="rect">
            <a:avLst/>
          </a:prstGeom>
        </p:spPr>
        <p:txBody>
          <a:bodyPr>
            <a:normAutofit/>
          </a:bodyPr>
          <a:lstStyle>
            <a:lvl1pPr marL="0" indent="0" algn="ctr">
              <a:buNone/>
              <a:defRPr sz="1600" b="0">
                <a:solidFill>
                  <a:srgbClr val="595959"/>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388612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 Slide - Option 1">
    <p:spTree>
      <p:nvGrpSpPr>
        <p:cNvPr id="1" name=""/>
        <p:cNvGrpSpPr/>
        <p:nvPr/>
      </p:nvGrpSpPr>
      <p:grpSpPr>
        <a:xfrm>
          <a:off x="0" y="0"/>
          <a:ext cx="0" cy="0"/>
          <a:chOff x="0" y="0"/>
          <a:chExt cx="0" cy="0"/>
        </a:xfrm>
      </p:grpSpPr>
      <p:pic>
        <p:nvPicPr>
          <p:cNvPr id="2" name="Picture 1" descr="genbuffbacker.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848602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 Option 2">
    <p:spTree>
      <p:nvGrpSpPr>
        <p:cNvPr id="1" name=""/>
        <p:cNvGrpSpPr/>
        <p:nvPr/>
      </p:nvGrpSpPr>
      <p:grpSpPr>
        <a:xfrm>
          <a:off x="0" y="0"/>
          <a:ext cx="0" cy="0"/>
          <a:chOff x="0" y="0"/>
          <a:chExt cx="0" cy="0"/>
        </a:xfrm>
      </p:grpSpPr>
      <p:pic>
        <p:nvPicPr>
          <p:cNvPr id="3" name="Picture 2" descr="plainbuffcover.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Title 1"/>
          <p:cNvSpPr>
            <a:spLocks noGrp="1"/>
          </p:cNvSpPr>
          <p:nvPr>
            <p:ph type="title"/>
          </p:nvPr>
        </p:nvSpPr>
        <p:spPr>
          <a:xfrm>
            <a:off x="690040" y="1204857"/>
            <a:ext cx="7754713" cy="1910716"/>
          </a:xfrm>
          <a:prstGeom prst="rect">
            <a:avLst/>
          </a:prstGeom>
        </p:spPr>
        <p:txBody>
          <a:bodyPr anchor="b"/>
          <a:lstStyle>
            <a:lvl1pPr algn="ctr">
              <a:defRPr sz="5400" b="1" cap="none" baseline="0">
                <a:solidFill>
                  <a:srgbClr val="FFFFFF"/>
                </a:solidFill>
                <a:latin typeface="Arial"/>
                <a:cs typeface="Arial"/>
              </a:defRPr>
            </a:lvl1pPr>
          </a:lstStyle>
          <a:p>
            <a:r>
              <a:rPr lang="en-US" dirty="0"/>
              <a:t>Click to edit Master title style</a:t>
            </a:r>
          </a:p>
        </p:txBody>
      </p:sp>
      <p:sp>
        <p:nvSpPr>
          <p:cNvPr id="5" name="Text Placeholder 2"/>
          <p:cNvSpPr>
            <a:spLocks noGrp="1"/>
          </p:cNvSpPr>
          <p:nvPr>
            <p:ph type="body" idx="1"/>
          </p:nvPr>
        </p:nvSpPr>
        <p:spPr>
          <a:xfrm>
            <a:off x="699248" y="3324431"/>
            <a:ext cx="7734747" cy="1500187"/>
          </a:xfrm>
          <a:prstGeom prst="rect">
            <a:avLst/>
          </a:prstGeom>
        </p:spPr>
        <p:txBody>
          <a:bodyPr anchor="t"/>
          <a:lstStyle>
            <a:lvl1pPr marL="0" indent="0" algn="ctr">
              <a:buNone/>
              <a:defRPr sz="2000">
                <a:solidFill>
                  <a:srgbClr val="FFFFFF"/>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396484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a:xfrm>
            <a:off x="699247" y="1861441"/>
            <a:ext cx="7745505" cy="3170264"/>
          </a:xfrm>
          <a:prstGeom prst="rect">
            <a:avLst/>
          </a:prstGeom>
        </p:spPr>
        <p:txBody>
          <a:bodyPr/>
          <a:lstStyle>
            <a:lvl1pPr>
              <a:defRPr>
                <a:solidFill>
                  <a:srgbClr val="595959"/>
                </a:solidFill>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zh-CN" altLang="en-US"/>
              <a:t>单击此处编辑母版文本样式</a:t>
            </a:r>
          </a:p>
        </p:txBody>
      </p:sp>
      <p:sp>
        <p:nvSpPr>
          <p:cNvPr id="11" name="Title 10"/>
          <p:cNvSpPr>
            <a:spLocks noGrp="1"/>
          </p:cNvSpPr>
          <p:nvPr>
            <p:ph type="title"/>
          </p:nvPr>
        </p:nvSpPr>
        <p:spPr>
          <a:xfrm>
            <a:off x="688490" y="570156"/>
            <a:ext cx="7756263" cy="1054250"/>
          </a:xfrm>
          <a:prstGeom prst="rect">
            <a:avLst/>
          </a:prstGeom>
        </p:spPr>
        <p:txBody>
          <a:bodyPr/>
          <a:lstStyle>
            <a:lvl1pPr algn="l">
              <a:defRPr sz="4000" b="1">
                <a:solidFill>
                  <a:schemeClr val="tx1">
                    <a:lumMod val="75000"/>
                    <a:lumOff val="25000"/>
                  </a:schemeClr>
                </a:solidFill>
                <a:latin typeface="Arial"/>
                <a:cs typeface="Arial"/>
              </a:defRPr>
            </a:lvl1pPr>
          </a:lstStyle>
          <a:p>
            <a:r>
              <a:rPr lang="zh-CN" altLang="en-US"/>
              <a:t>单击此处编辑母版标题样式</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Slide - Option 2">
    <p:spTree>
      <p:nvGrpSpPr>
        <p:cNvPr id="1" name=""/>
        <p:cNvGrpSpPr/>
        <p:nvPr/>
      </p:nvGrpSpPr>
      <p:grpSpPr>
        <a:xfrm>
          <a:off x="0" y="0"/>
          <a:ext cx="0" cy="0"/>
          <a:chOff x="0" y="0"/>
          <a:chExt cx="0" cy="0"/>
        </a:xfrm>
      </p:grpSpPr>
      <p:pic>
        <p:nvPicPr>
          <p:cNvPr id="3" name="Picture 2" descr="PPT-General3.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32821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9" name="TextBox 8"/>
          <p:cNvSpPr txBox="1"/>
          <p:nvPr/>
        </p:nvSpPr>
        <p:spPr>
          <a:xfrm>
            <a:off x="4147073" y="2887579"/>
            <a:ext cx="857768" cy="923330"/>
          </a:xfrm>
          <a:prstGeom prst="rect">
            <a:avLst/>
          </a:prstGeom>
          <a:noFill/>
        </p:spPr>
        <p:txBody>
          <a:bodyPr wrap="square" rtlCol="0">
            <a:spAutoFit/>
          </a:bodyPr>
          <a:lstStyle/>
          <a:p>
            <a:endParaRPr lang="en-US" sz="5400" dirty="0">
              <a:solidFill>
                <a:schemeClr val="tx2">
                  <a:lumMod val="60000"/>
                  <a:lumOff val="40000"/>
                </a:schemeClr>
              </a:solidFill>
              <a:latin typeface="Wingdings" pitchFamily="2" charset="2"/>
            </a:endParaRPr>
          </a:p>
        </p:txBody>
      </p:sp>
      <p:sp>
        <p:nvSpPr>
          <p:cNvPr id="2" name="Title 1"/>
          <p:cNvSpPr>
            <a:spLocks noGrp="1"/>
          </p:cNvSpPr>
          <p:nvPr>
            <p:ph type="title"/>
          </p:nvPr>
        </p:nvSpPr>
        <p:spPr>
          <a:xfrm>
            <a:off x="690040" y="1204857"/>
            <a:ext cx="7754713" cy="1910716"/>
          </a:xfrm>
          <a:prstGeom prst="rect">
            <a:avLst/>
          </a:prstGeom>
        </p:spPr>
        <p:txBody>
          <a:bodyPr anchor="b"/>
          <a:lstStyle>
            <a:lvl1pPr algn="ctr">
              <a:defRPr sz="5400" b="1" cap="none" baseline="0">
                <a:solidFill>
                  <a:srgbClr val="595959"/>
                </a:solidFill>
                <a:latin typeface="Arial"/>
                <a:cs typeface="Aria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99248" y="3324431"/>
            <a:ext cx="7734747" cy="1500187"/>
          </a:xfrm>
          <a:prstGeom prst="rect">
            <a:avLst/>
          </a:prstGeom>
        </p:spPr>
        <p:txBody>
          <a:bodyPr anchor="t"/>
          <a:lstStyle>
            <a:lvl1pPr marL="0" indent="0" algn="ctr">
              <a:buNone/>
              <a:defRPr sz="2000">
                <a:solidFill>
                  <a:srgbClr val="595959"/>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Areas">
    <p:spTree>
      <p:nvGrpSpPr>
        <p:cNvPr id="1" name=""/>
        <p:cNvGrpSpPr/>
        <p:nvPr/>
      </p:nvGrpSpPr>
      <p:grpSpPr>
        <a:xfrm>
          <a:off x="0" y="0"/>
          <a:ext cx="0" cy="0"/>
          <a:chOff x="0" y="0"/>
          <a:chExt cx="0" cy="0"/>
        </a:xfrm>
      </p:grpSpPr>
      <p:sp>
        <p:nvSpPr>
          <p:cNvPr id="12" name="Title 11"/>
          <p:cNvSpPr>
            <a:spLocks noGrp="1"/>
          </p:cNvSpPr>
          <p:nvPr>
            <p:ph type="title"/>
          </p:nvPr>
        </p:nvSpPr>
        <p:spPr>
          <a:xfrm>
            <a:off x="688490" y="570156"/>
            <a:ext cx="7756263" cy="1054250"/>
          </a:xfrm>
          <a:prstGeom prst="rect">
            <a:avLst/>
          </a:prstGeom>
        </p:spPr>
        <p:txBody>
          <a:bodyPr/>
          <a:lstStyle>
            <a:lvl1pPr>
              <a:defRPr sz="4300" b="1">
                <a:solidFill>
                  <a:srgbClr val="595959"/>
                </a:solidFill>
                <a:latin typeface="Arial"/>
                <a:cs typeface="Arial"/>
              </a:defRPr>
            </a:lvl1pPr>
          </a:lstStyle>
          <a:p>
            <a:r>
              <a:rPr lang="zh-CN" altLang="en-US"/>
              <a:t>单击此处编辑母版标题样式</a:t>
            </a:r>
            <a:endParaRPr lang="en-US" dirty="0"/>
          </a:p>
        </p:txBody>
      </p:sp>
      <p:sp>
        <p:nvSpPr>
          <p:cNvPr id="8" name="Content Placeholder 7"/>
          <p:cNvSpPr>
            <a:spLocks noGrp="1"/>
          </p:cNvSpPr>
          <p:nvPr>
            <p:ph sz="quarter" idx="13"/>
          </p:nvPr>
        </p:nvSpPr>
        <p:spPr>
          <a:xfrm>
            <a:off x="685800" y="1845482"/>
            <a:ext cx="3803904" cy="3434474"/>
          </a:xfrm>
          <a:prstGeom prst="rect">
            <a:avLst/>
          </a:prstGeom>
        </p:spPr>
        <p:txBody>
          <a:bodyPr>
            <a:normAutofit/>
          </a:bodyPr>
          <a:lstStyle>
            <a:lvl1pPr>
              <a:defRPr sz="2000">
                <a:solidFill>
                  <a:srgbClr val="595959"/>
                </a:solidFill>
                <a:latin typeface="Arial"/>
                <a:cs typeface="Arial"/>
              </a:defRPr>
            </a:lvl1pPr>
          </a:lstStyle>
          <a:p>
            <a:pPr lvl="0"/>
            <a:r>
              <a:rPr lang="zh-CN" altLang="en-US"/>
              <a:t>单击此处编辑母版文本样式</a:t>
            </a:r>
          </a:p>
        </p:txBody>
      </p:sp>
      <p:sp>
        <p:nvSpPr>
          <p:cNvPr id="10" name="Content Placeholder 9"/>
          <p:cNvSpPr>
            <a:spLocks noGrp="1"/>
          </p:cNvSpPr>
          <p:nvPr>
            <p:ph sz="quarter" idx="14"/>
          </p:nvPr>
        </p:nvSpPr>
        <p:spPr>
          <a:xfrm>
            <a:off x="4645151" y="1845482"/>
            <a:ext cx="3803904" cy="3434474"/>
          </a:xfrm>
          <a:prstGeom prst="rect">
            <a:avLst/>
          </a:prstGeom>
        </p:spPr>
        <p:txBody>
          <a:bodyPr>
            <a:normAutofit/>
          </a:bodyPr>
          <a:lstStyle>
            <a:lvl1pPr>
              <a:defRPr sz="2000">
                <a:solidFill>
                  <a:srgbClr val="595959"/>
                </a:solidFill>
                <a:latin typeface="Arial"/>
                <a:cs typeface="Arial"/>
              </a:defRPr>
            </a:lvl1pPr>
          </a:lstStyle>
          <a:p>
            <a:pPr lvl="0"/>
            <a:r>
              <a:rPr lang="zh-CN" altLang="en-US"/>
              <a:t>单击此处编辑母版文本样式</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Two Columns with Subtitles">
    <p:spTree>
      <p:nvGrpSpPr>
        <p:cNvPr id="1" name=""/>
        <p:cNvGrpSpPr/>
        <p:nvPr/>
      </p:nvGrpSpPr>
      <p:grpSpPr>
        <a:xfrm>
          <a:off x="0" y="0"/>
          <a:ext cx="0" cy="0"/>
          <a:chOff x="0" y="0"/>
          <a:chExt cx="0" cy="0"/>
        </a:xfrm>
      </p:grpSpPr>
      <p:sp>
        <p:nvSpPr>
          <p:cNvPr id="2" name="Title 1"/>
          <p:cNvSpPr>
            <a:spLocks noGrp="1"/>
          </p:cNvSpPr>
          <p:nvPr>
            <p:ph type="title"/>
          </p:nvPr>
        </p:nvSpPr>
        <p:spPr>
          <a:xfrm>
            <a:off x="688490" y="570156"/>
            <a:ext cx="7756263" cy="1054250"/>
          </a:xfrm>
          <a:prstGeom prst="rect">
            <a:avLst/>
          </a:prstGeom>
        </p:spPr>
        <p:txBody>
          <a:bodyPr/>
          <a:lstStyle>
            <a:lvl1pPr>
              <a:defRPr sz="4300" b="1">
                <a:solidFill>
                  <a:srgbClr val="595959"/>
                </a:solidFill>
                <a:latin typeface="Arial"/>
                <a:cs typeface="Aria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88490" y="1783601"/>
            <a:ext cx="3621929" cy="658368"/>
          </a:xfrm>
          <a:prstGeom prst="rect">
            <a:avLst/>
          </a:prstGeom>
        </p:spPr>
        <p:txBody>
          <a:bodyPr anchor="b">
            <a:noAutofit/>
          </a:bodyPr>
          <a:lstStyle>
            <a:lvl1pPr marL="0" indent="0" algn="l">
              <a:buNone/>
              <a:defRPr sz="2500" b="1">
                <a:solidFill>
                  <a:srgbClr val="595959"/>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88488" y="2622290"/>
            <a:ext cx="3621931" cy="2595107"/>
          </a:xfrm>
          <a:prstGeom prst="rect">
            <a:avLst/>
          </a:prstGeom>
        </p:spPr>
        <p:txBody>
          <a:bodyPr>
            <a:normAutofit/>
          </a:bodyPr>
          <a:lstStyle>
            <a:lvl1pPr>
              <a:defRPr sz="2000">
                <a:solidFill>
                  <a:srgbClr val="595959"/>
                </a:solidFill>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vl6pPr>
              <a:defRPr sz="1600"/>
            </a:lvl6pPr>
            <a:lvl7pPr>
              <a:defRPr sz="1600"/>
            </a:lvl7pPr>
            <a:lvl8pPr>
              <a:defRPr sz="1600"/>
            </a:lvl8pPr>
            <a:lvl9pPr>
              <a:defRPr sz="1600"/>
            </a:lvl9pPr>
          </a:lstStyle>
          <a:p>
            <a:pPr lvl="0"/>
            <a:r>
              <a:rPr lang="zh-CN" altLang="en-US"/>
              <a:t>单击此处编辑母版文本样式</a:t>
            </a:r>
          </a:p>
        </p:txBody>
      </p:sp>
      <p:sp>
        <p:nvSpPr>
          <p:cNvPr id="5" name="Text Placeholder 4"/>
          <p:cNvSpPr>
            <a:spLocks noGrp="1"/>
          </p:cNvSpPr>
          <p:nvPr>
            <p:ph type="body" sz="quarter" idx="3"/>
          </p:nvPr>
        </p:nvSpPr>
        <p:spPr>
          <a:xfrm>
            <a:off x="4785878" y="1783601"/>
            <a:ext cx="3663716" cy="658368"/>
          </a:xfrm>
          <a:prstGeom prst="rect">
            <a:avLst/>
          </a:prstGeom>
        </p:spPr>
        <p:txBody>
          <a:bodyPr anchor="b">
            <a:noAutofit/>
          </a:bodyPr>
          <a:lstStyle>
            <a:lvl1pPr marL="0" indent="0" algn="l">
              <a:buNone/>
              <a:defRPr sz="2500" b="1">
                <a:solidFill>
                  <a:srgbClr val="595959"/>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785878" y="2619063"/>
            <a:ext cx="3658875" cy="2595107"/>
          </a:xfrm>
          <a:prstGeom prst="rect">
            <a:avLst/>
          </a:prstGeom>
        </p:spPr>
        <p:txBody>
          <a:bodyPr>
            <a:normAutofit/>
          </a:bodyPr>
          <a:lstStyle>
            <a:lvl1pPr>
              <a:defRPr sz="2000">
                <a:solidFill>
                  <a:srgbClr val="595959"/>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内容与标题">
    <p:spTree>
      <p:nvGrpSpPr>
        <p:cNvPr id="1" name=""/>
        <p:cNvGrpSpPr/>
        <p:nvPr/>
      </p:nvGrpSpPr>
      <p:grpSpPr>
        <a:xfrm>
          <a:off x="0" y="0"/>
          <a:ext cx="0" cy="0"/>
          <a:chOff x="0" y="0"/>
          <a:chExt cx="0" cy="0"/>
        </a:xfrm>
      </p:grpSpPr>
      <p:sp>
        <p:nvSpPr>
          <p:cNvPr id="3" name="Content Placeholder 2"/>
          <p:cNvSpPr>
            <a:spLocks noGrp="1"/>
          </p:cNvSpPr>
          <p:nvPr>
            <p:ph idx="1"/>
          </p:nvPr>
        </p:nvSpPr>
        <p:spPr>
          <a:xfrm>
            <a:off x="692002" y="559399"/>
            <a:ext cx="3580882" cy="4414019"/>
          </a:xfrm>
          <a:prstGeom prst="rect">
            <a:avLst/>
          </a:prstGeom>
        </p:spPr>
        <p:txBody>
          <a:bodyPr anchor="t">
            <a:normAutofit/>
          </a:bodyPr>
          <a:lstStyle>
            <a:lvl1pPr algn="l">
              <a:defRPr sz="2000">
                <a:solidFill>
                  <a:srgbClr val="595959"/>
                </a:solidFill>
                <a:latin typeface="Arial"/>
                <a:cs typeface="Arial"/>
              </a:defRPr>
            </a:lvl1pPr>
            <a:lvl2pPr algn="l">
              <a:defRPr sz="2000">
                <a:latin typeface="Arial"/>
                <a:cs typeface="Arial"/>
              </a:defRPr>
            </a:lvl2pPr>
            <a:lvl3pPr algn="l">
              <a:defRPr sz="2000">
                <a:latin typeface="Arial"/>
                <a:cs typeface="Arial"/>
              </a:defRPr>
            </a:lvl3pPr>
            <a:lvl4pPr algn="l">
              <a:defRPr sz="2000">
                <a:latin typeface="Arial"/>
                <a:cs typeface="Arial"/>
              </a:defRPr>
            </a:lvl4pPr>
            <a:lvl5pPr algn="l">
              <a:defRPr sz="2000">
                <a:latin typeface="Arial"/>
                <a:cs typeface="Arial"/>
              </a:defRPr>
            </a:lvl5pPr>
            <a:lvl6pPr>
              <a:defRPr sz="2000"/>
            </a:lvl6pPr>
            <a:lvl7pPr>
              <a:defRPr sz="2000"/>
            </a:lvl7pPr>
            <a:lvl8pPr>
              <a:defRPr sz="2000"/>
            </a:lvl8pPr>
            <a:lvl9pPr>
              <a:defRPr sz="2000"/>
            </a:lvl9pPr>
          </a:lstStyle>
          <a:p>
            <a:pPr lvl="0"/>
            <a:r>
              <a:rPr lang="zh-CN" altLang="en-US"/>
              <a:t>单击此处编辑母版文本样式</a:t>
            </a:r>
          </a:p>
        </p:txBody>
      </p:sp>
      <p:sp>
        <p:nvSpPr>
          <p:cNvPr id="4" name="Text Placeholder 3"/>
          <p:cNvSpPr>
            <a:spLocks noGrp="1"/>
          </p:cNvSpPr>
          <p:nvPr>
            <p:ph type="body" sz="half" idx="2"/>
          </p:nvPr>
        </p:nvSpPr>
        <p:spPr>
          <a:xfrm>
            <a:off x="4889812" y="562026"/>
            <a:ext cx="3580882" cy="4414018"/>
          </a:xfrm>
          <a:prstGeom prst="rect">
            <a:avLst/>
          </a:prstGeom>
        </p:spPr>
        <p:txBody>
          <a:bodyPr>
            <a:normAutofit/>
          </a:bodyPr>
          <a:lstStyle>
            <a:lvl1pPr marL="0" indent="0">
              <a:buNone/>
              <a:defRPr sz="2000">
                <a:solidFill>
                  <a:srgbClr val="595959"/>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Photo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rot="344365">
            <a:off x="773476" y="536672"/>
            <a:ext cx="7578326" cy="3491307"/>
          </a:xfrm>
          <a:prstGeom prst="rect">
            <a:avLst/>
          </a:prstGeom>
          <a:solidFill>
            <a:srgbClr val="FFFFFF">
              <a:shade val="85000"/>
            </a:srgbClr>
          </a:solidFill>
          <a:ln w="190500" cap="sq">
            <a:solidFill>
              <a:srgbClr val="FFFFFF"/>
            </a:solidFill>
            <a:miter lim="800000"/>
          </a:ln>
          <a:effectLst/>
          <a:scene3d>
            <a:camera prst="orthographicFront">
              <a:rot lat="0" lon="0" rev="360000"/>
            </a:camera>
            <a:lightRig rig="twoPt" dir="t">
              <a:rot lat="0" lon="0" rev="7200000"/>
            </a:lightRig>
          </a:scene3d>
          <a:sp3d contourW="12700">
            <a:contourClr>
              <a:srgbClr val="969696"/>
            </a:contourClr>
          </a:sp3d>
        </p:spPr>
        <p:txBody>
          <a:bodyPr>
            <a:normAutofit/>
          </a:bodyPr>
          <a:lstStyle>
            <a:lvl1pPr marL="0" indent="0">
              <a:buNone/>
              <a:defRPr sz="2000">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88489" y="4486019"/>
            <a:ext cx="7756264" cy="804862"/>
          </a:xfrm>
          <a:prstGeom prst="rect">
            <a:avLst/>
          </a:prstGeom>
        </p:spPr>
        <p:txBody>
          <a:bodyPr>
            <a:normAutofit/>
          </a:bodyPr>
          <a:lstStyle>
            <a:lvl1pPr marL="0" indent="0" algn="ctr">
              <a:buNone/>
              <a:defRPr sz="1600" b="0">
                <a:solidFill>
                  <a:srgbClr val="595959"/>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losing Slide - Option 1">
    <p:spTree>
      <p:nvGrpSpPr>
        <p:cNvPr id="1" name=""/>
        <p:cNvGrpSpPr/>
        <p:nvPr/>
      </p:nvGrpSpPr>
      <p:grpSpPr>
        <a:xfrm>
          <a:off x="0" y="0"/>
          <a:ext cx="0" cy="0"/>
          <a:chOff x="0" y="0"/>
          <a:chExt cx="0" cy="0"/>
        </a:xfrm>
      </p:grpSpPr>
      <p:pic>
        <p:nvPicPr>
          <p:cNvPr id="4" name="Picture 3" descr="PPT-General9.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121724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 Option 2">
    <p:spTree>
      <p:nvGrpSpPr>
        <p:cNvPr id="1" name=""/>
        <p:cNvGrpSpPr/>
        <p:nvPr/>
      </p:nvGrpSpPr>
      <p:grpSpPr>
        <a:xfrm>
          <a:off x="0" y="0"/>
          <a:ext cx="0" cy="0"/>
          <a:chOff x="0" y="0"/>
          <a:chExt cx="0" cy="0"/>
        </a:xfrm>
      </p:grpSpPr>
      <p:pic>
        <p:nvPicPr>
          <p:cNvPr id="6" name="Picture 5" descr="plainluecover.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 name="Title 1"/>
          <p:cNvSpPr>
            <a:spLocks noGrp="1"/>
          </p:cNvSpPr>
          <p:nvPr>
            <p:ph type="title"/>
          </p:nvPr>
        </p:nvSpPr>
        <p:spPr>
          <a:xfrm>
            <a:off x="690040" y="1204857"/>
            <a:ext cx="7754713" cy="1910716"/>
          </a:xfrm>
          <a:prstGeom prst="rect">
            <a:avLst/>
          </a:prstGeom>
        </p:spPr>
        <p:txBody>
          <a:bodyPr anchor="b"/>
          <a:lstStyle>
            <a:lvl1pPr algn="ctr">
              <a:defRPr sz="5400" b="1" cap="none" baseline="0">
                <a:solidFill>
                  <a:srgbClr val="FFFFFF"/>
                </a:solidFill>
                <a:latin typeface="Arial"/>
                <a:cs typeface="Arial"/>
              </a:defRPr>
            </a:lvl1pPr>
          </a:lstStyle>
          <a:p>
            <a:r>
              <a:rPr lang="zh-CN" altLang="en-US"/>
              <a:t>单击此处编辑母版标题样式</a:t>
            </a:r>
            <a:endParaRPr lang="en-US" dirty="0"/>
          </a:p>
        </p:txBody>
      </p:sp>
      <p:sp>
        <p:nvSpPr>
          <p:cNvPr id="8" name="Text Placeholder 2"/>
          <p:cNvSpPr>
            <a:spLocks noGrp="1"/>
          </p:cNvSpPr>
          <p:nvPr>
            <p:ph type="body" idx="1"/>
          </p:nvPr>
        </p:nvSpPr>
        <p:spPr>
          <a:xfrm>
            <a:off x="699248" y="3324431"/>
            <a:ext cx="7734747" cy="1500187"/>
          </a:xfrm>
          <a:prstGeom prst="rect">
            <a:avLst/>
          </a:prstGeom>
        </p:spPr>
        <p:txBody>
          <a:bodyPr anchor="t"/>
          <a:lstStyle>
            <a:lvl1pPr marL="0" indent="0" algn="ctr">
              <a:buNone/>
              <a:defRPr sz="2000">
                <a:solidFill>
                  <a:srgbClr val="FFFFFF"/>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1835614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4.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5.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11.jpe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image" Target="../media/image10.jpeg"/><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theme" Target="../theme/theme2.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image" Target="../media/image1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PPT-General11.jp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Date Placeholder 3"/>
          <p:cNvSpPr>
            <a:spLocks noGrp="1"/>
          </p:cNvSpPr>
          <p:nvPr>
            <p:ph type="dt" sz="half" idx="2"/>
          </p:nvPr>
        </p:nvSpPr>
        <p:spPr>
          <a:xfrm>
            <a:off x="360378" y="6161442"/>
            <a:ext cx="2133600" cy="365125"/>
          </a:xfrm>
          <a:prstGeom prst="rect">
            <a:avLst/>
          </a:prstGeom>
        </p:spPr>
        <p:txBody>
          <a:bodyPr vert="horz" lIns="91440" tIns="45720" rIns="91440" bIns="45720" rtlCol="0" anchor="ctr"/>
          <a:lstStyle>
            <a:lvl1pPr algn="l">
              <a:defRPr sz="1200">
                <a:solidFill>
                  <a:schemeClr val="tx2"/>
                </a:solidFill>
              </a:defRPr>
            </a:lvl1pPr>
          </a:lstStyle>
          <a:p>
            <a:fld id="{F1909345-DEE0-4B07-8E32-441AC9DA095E}" type="datetime1">
              <a:rPr lang="en-US" smtClean="0"/>
              <a:pPr/>
              <a:t>12/10/19</a:t>
            </a:fld>
            <a:endParaRPr lang="en-US" dirty="0"/>
          </a:p>
        </p:txBody>
      </p:sp>
      <p:sp>
        <p:nvSpPr>
          <p:cNvPr id="5" name="Footer Placeholder 4"/>
          <p:cNvSpPr>
            <a:spLocks noGrp="1"/>
          </p:cNvSpPr>
          <p:nvPr>
            <p:ph type="ftr" sz="quarter" idx="3"/>
          </p:nvPr>
        </p:nvSpPr>
        <p:spPr>
          <a:xfrm>
            <a:off x="3124200" y="6161442"/>
            <a:ext cx="2895600" cy="365125"/>
          </a:xfrm>
          <a:prstGeom prst="rect">
            <a:avLst/>
          </a:prstGeom>
        </p:spPr>
        <p:txBody>
          <a:bodyPr vert="horz" lIns="91440" tIns="45720" rIns="91440" bIns="45720" rtlCol="0" anchor="ctr"/>
          <a:lstStyle>
            <a:lvl1pPr algn="ctr">
              <a:defRPr sz="1200">
                <a:solidFill>
                  <a:schemeClr val="tx2"/>
                </a:solidFill>
              </a:defRPr>
            </a:lvl1pPr>
          </a:lstStyle>
          <a:p>
            <a:endParaRPr lang="en-US" dirty="0"/>
          </a:p>
        </p:txBody>
      </p:sp>
      <p:sp>
        <p:nvSpPr>
          <p:cNvPr id="6" name="Slide Number Placeholder 5"/>
          <p:cNvSpPr>
            <a:spLocks noGrp="1"/>
          </p:cNvSpPr>
          <p:nvPr>
            <p:ph type="sldNum" sz="quarter" idx="4"/>
          </p:nvPr>
        </p:nvSpPr>
        <p:spPr>
          <a:xfrm>
            <a:off x="6639264" y="6161442"/>
            <a:ext cx="2133600" cy="365125"/>
          </a:xfrm>
          <a:prstGeom prst="rect">
            <a:avLst/>
          </a:prstGeom>
        </p:spPr>
        <p:txBody>
          <a:bodyPr vert="horz" lIns="91440" tIns="45720" rIns="91440" bIns="45720" rtlCol="0" anchor="ctr"/>
          <a:lstStyle>
            <a:lvl1pPr algn="r">
              <a:defRPr sz="1200">
                <a:solidFill>
                  <a:schemeClr val="tx2"/>
                </a:solidFill>
              </a:defRPr>
            </a:lvl1pPr>
          </a:lstStyle>
          <a:p>
            <a:fld id="{F36DD0FD-55B0-48C4-8AF2-8A69533EDFC3}" type="slidenum">
              <a:rPr lang="en-US" smtClean="0"/>
              <a:pPr/>
              <a:t>‹#›</a:t>
            </a:fld>
            <a:endParaRPr lang="en-US" dirty="0"/>
          </a:p>
        </p:txBody>
      </p:sp>
      <p:pic>
        <p:nvPicPr>
          <p:cNvPr id="7" name="Picture 6" descr="PPT-General4.jp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9" name="Picture 8" descr="PPT-General4.jp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2" name="Picture 1" descr="PPT-General6.jpg"/>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 bg1="lt1" tx1="dk1" bg2="lt2" tx2="dk2" accent1="accent1" accent2="accent2" accent3="accent3" accent4="accent4" accent5="accent5" accent6="accent6" hlink="hlink" folHlink="folHlink"/>
  <p:sldLayoutIdLst>
    <p:sldLayoutId id="2147483790" r:id="rId1"/>
    <p:sldLayoutId id="2147483792" r:id="rId2"/>
    <p:sldLayoutId id="2147483793" r:id="rId3"/>
    <p:sldLayoutId id="2147483794" r:id="rId4"/>
    <p:sldLayoutId id="2147483795" r:id="rId5"/>
    <p:sldLayoutId id="2147483796" r:id="rId6"/>
    <p:sldLayoutId id="2147483797" r:id="rId7"/>
    <p:sldLayoutId id="2147483799" r:id="rId8"/>
    <p:sldLayoutId id="2147483814" r:id="rId9"/>
    <p:sldLayoutId id="2147483813" r:id="rId10"/>
  </p:sldLayoutIdLst>
  <p:hf sldNum="0" hdr="0" ftr="0" dt="0"/>
  <p:txStyles>
    <p:titleStyle>
      <a:lvl1pPr algn="ctr" defTabSz="914400" rtl="0" eaLnBrk="1" latinLnBrk="0" hangingPunct="1">
        <a:spcBef>
          <a:spcPct val="0"/>
        </a:spcBef>
        <a:buNone/>
        <a:defRPr sz="54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914400" rtl="0" eaLnBrk="1" latinLnBrk="0" hangingPunct="1">
        <a:spcBef>
          <a:spcPct val="20000"/>
        </a:spcBef>
        <a:buClr>
          <a:schemeClr val="accent1"/>
        </a:buClr>
        <a:buFont typeface="Wingdings" pitchFamily="2" charset="2"/>
        <a:buNone/>
        <a:defRPr sz="2400" kern="1200">
          <a:solidFill>
            <a:schemeClr val="tx1">
              <a:lumMod val="85000"/>
              <a:lumOff val="15000"/>
            </a:schemeClr>
          </a:solidFill>
          <a:latin typeface="+mn-lt"/>
          <a:ea typeface="+mn-ea"/>
          <a:cs typeface="+mn-cs"/>
        </a:defRPr>
      </a:lvl1pPr>
      <a:lvl2pPr marL="411480" indent="0" algn="l" defTabSz="914400" rtl="0" eaLnBrk="1" latinLnBrk="0" hangingPunct="1">
        <a:spcBef>
          <a:spcPct val="20000"/>
        </a:spcBef>
        <a:buClr>
          <a:schemeClr val="accent1"/>
        </a:buClr>
        <a:buFont typeface="Wingdings" pitchFamily="2" charset="2"/>
        <a:buNone/>
        <a:defRPr sz="2200" kern="1200">
          <a:solidFill>
            <a:schemeClr val="tx1">
              <a:lumMod val="85000"/>
              <a:lumOff val="15000"/>
            </a:schemeClr>
          </a:solidFill>
          <a:latin typeface="+mn-lt"/>
          <a:ea typeface="+mn-ea"/>
          <a:cs typeface="+mn-cs"/>
        </a:defRPr>
      </a:lvl2pPr>
      <a:lvl3pPr marL="777240" indent="0" algn="l" defTabSz="914400" rtl="0" eaLnBrk="1" latinLnBrk="0" hangingPunct="1">
        <a:spcBef>
          <a:spcPct val="20000"/>
        </a:spcBef>
        <a:buClr>
          <a:schemeClr val="accent1"/>
        </a:buClr>
        <a:buFont typeface="Wingdings" pitchFamily="2" charset="2"/>
        <a:buNone/>
        <a:defRPr sz="2000" kern="1200">
          <a:solidFill>
            <a:schemeClr val="tx1">
              <a:lumMod val="85000"/>
              <a:lumOff val="15000"/>
            </a:schemeClr>
          </a:solidFill>
          <a:latin typeface="+mn-lt"/>
          <a:ea typeface="+mn-ea"/>
          <a:cs typeface="+mn-cs"/>
        </a:defRPr>
      </a:lvl3pPr>
      <a:lvl4pPr marL="1188720" indent="0" algn="l" defTabSz="914400" rtl="0" eaLnBrk="1" latinLnBrk="0" hangingPunct="1">
        <a:spcBef>
          <a:spcPct val="20000"/>
        </a:spcBef>
        <a:buClr>
          <a:schemeClr val="accent1"/>
        </a:buClr>
        <a:buFont typeface="Wingdings" pitchFamily="2" charset="2"/>
        <a:buNone/>
        <a:defRPr sz="1800" kern="1200">
          <a:solidFill>
            <a:schemeClr val="tx1">
              <a:lumMod val="85000"/>
              <a:lumOff val="15000"/>
            </a:schemeClr>
          </a:solidFill>
          <a:latin typeface="+mn-lt"/>
          <a:ea typeface="+mn-ea"/>
          <a:cs typeface="+mn-cs"/>
        </a:defRPr>
      </a:lvl4pPr>
      <a:lvl5pPr marL="1508760" indent="0" algn="l" defTabSz="914400" rtl="0" eaLnBrk="1" latinLnBrk="0" hangingPunct="1">
        <a:spcBef>
          <a:spcPct val="20000"/>
        </a:spcBef>
        <a:buClr>
          <a:schemeClr val="accent1"/>
        </a:buClr>
        <a:buFont typeface="Wingdings" pitchFamily="2" charset="2"/>
        <a:buNone/>
        <a:defRPr sz="1600" kern="1200">
          <a:solidFill>
            <a:schemeClr val="tx1">
              <a:lumMod val="85000"/>
              <a:lumOff val="15000"/>
            </a:schemeClr>
          </a:solidFill>
          <a:latin typeface="+mn-lt"/>
          <a:ea typeface="+mn-ea"/>
          <a:cs typeface="+mn-cs"/>
        </a:defRPr>
      </a:lvl5pPr>
      <a:lvl6pPr marL="214884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6pPr>
      <a:lvl7pPr marL="246888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7pPr>
      <a:lvl8pPr marL="278892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8pPr>
      <a:lvl9pPr marL="310896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PPT-General15.jp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Picture 7" descr="PPT-General2.jp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2" name="Picture 1" descr="PPT-General12.jpg"/>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163565461"/>
      </p:ext>
    </p:extLst>
  </p:cSld>
  <p:clrMap bg1="lt1" tx1="dk1" bg2="lt2" tx2="dk2" accent1="accent1" accent2="accent2" accent3="accent3" accent4="accent4" accent5="accent5" accent6="accent6" hlink="hlink" folHlink="folHlink"/>
  <p:sldLayoutIdLst>
    <p:sldLayoutId id="2147483801" r:id="rId1"/>
    <p:sldLayoutId id="2147483803" r:id="rId2"/>
    <p:sldLayoutId id="2147483804" r:id="rId3"/>
    <p:sldLayoutId id="2147483805" r:id="rId4"/>
    <p:sldLayoutId id="2147483806" r:id="rId5"/>
    <p:sldLayoutId id="2147483807" r:id="rId6"/>
    <p:sldLayoutId id="2147483808" r:id="rId7"/>
    <p:sldLayoutId id="2147483809" r:id="rId8"/>
    <p:sldLayoutId id="2147483812" r:id="rId9"/>
    <p:sldLayoutId id="2147483816" r:id="rId10"/>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Predict the number of shared</a:t>
            </a:r>
            <a:r>
              <a:rPr lang="zh-CN" altLang="en-US" dirty="0"/>
              <a:t> </a:t>
            </a:r>
            <a:r>
              <a:rPr lang="en-US" dirty="0"/>
              <a:t>bikes by weather conditions</a:t>
            </a:r>
          </a:p>
        </p:txBody>
      </p:sp>
      <p:sp>
        <p:nvSpPr>
          <p:cNvPr id="3" name="Subtitle 2"/>
          <p:cNvSpPr>
            <a:spLocks noGrp="1"/>
          </p:cNvSpPr>
          <p:nvPr>
            <p:ph type="subTitle" idx="1"/>
          </p:nvPr>
        </p:nvSpPr>
        <p:spPr/>
        <p:txBody>
          <a:bodyPr/>
          <a:lstStyle/>
          <a:p>
            <a:r>
              <a:rPr lang="en-US" dirty="0"/>
              <a:t>Group Member:</a:t>
            </a:r>
          </a:p>
          <a:p>
            <a:r>
              <a:rPr lang="en-US" dirty="0" err="1"/>
              <a:t>Zichu</a:t>
            </a:r>
            <a:r>
              <a:rPr lang="en-US" dirty="0"/>
              <a:t> Chen, </a:t>
            </a:r>
            <a:r>
              <a:rPr lang="en-US" dirty="0" err="1"/>
              <a:t>Ziya</a:t>
            </a:r>
            <a:r>
              <a:rPr lang="en-US" dirty="0"/>
              <a:t> Zhao, </a:t>
            </a:r>
            <a:r>
              <a:rPr lang="en-US" dirty="0" err="1"/>
              <a:t>Kaiqi</a:t>
            </a:r>
            <a:r>
              <a:rPr lang="en-US" dirty="0"/>
              <a:t> Yu</a:t>
            </a:r>
          </a:p>
        </p:txBody>
      </p:sp>
    </p:spTree>
    <p:extLst>
      <p:ext uri="{BB962C8B-B14F-4D97-AF65-F5344CB8AC3E}">
        <p14:creationId xmlns:p14="http://schemas.microsoft.com/office/powerpoint/2010/main" val="2114873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桌子">
            <a:extLst>
              <a:ext uri="{FF2B5EF4-FFF2-40B4-BE49-F238E27FC236}">
                <a16:creationId xmlns:a16="http://schemas.microsoft.com/office/drawing/2014/main" id="{CB06D8B4-2535-5A41-90B2-8FC29F907445}"/>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882325" y="2971800"/>
            <a:ext cx="914400" cy="914400"/>
          </a:xfrm>
        </p:spPr>
      </p:pic>
      <p:pic>
        <p:nvPicPr>
          <p:cNvPr id="7" name="图形 6" descr="桌子">
            <a:extLst>
              <a:ext uri="{FF2B5EF4-FFF2-40B4-BE49-F238E27FC236}">
                <a16:creationId xmlns:a16="http://schemas.microsoft.com/office/drawing/2014/main" id="{16D477BF-C9C8-7848-9404-7736CBA4F04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01119" y="2971800"/>
            <a:ext cx="914400" cy="914400"/>
          </a:xfrm>
          <a:prstGeom prst="rect">
            <a:avLst/>
          </a:prstGeom>
        </p:spPr>
      </p:pic>
      <p:pic>
        <p:nvPicPr>
          <p:cNvPr id="9" name="图形 8" descr="桌子">
            <a:extLst>
              <a:ext uri="{FF2B5EF4-FFF2-40B4-BE49-F238E27FC236}">
                <a16:creationId xmlns:a16="http://schemas.microsoft.com/office/drawing/2014/main" id="{0E0DD12A-72C6-594A-A88E-B380764F5B0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18515" y="2971800"/>
            <a:ext cx="914400" cy="914400"/>
          </a:xfrm>
          <a:prstGeom prst="rect">
            <a:avLst/>
          </a:prstGeom>
        </p:spPr>
      </p:pic>
      <p:sp>
        <p:nvSpPr>
          <p:cNvPr id="10" name="标题 2">
            <a:extLst>
              <a:ext uri="{FF2B5EF4-FFF2-40B4-BE49-F238E27FC236}">
                <a16:creationId xmlns:a16="http://schemas.microsoft.com/office/drawing/2014/main" id="{134DDF86-9C6E-6E4A-B77D-5BCF41F73782}"/>
              </a:ext>
            </a:extLst>
          </p:cNvPr>
          <p:cNvSpPr>
            <a:spLocks noGrp="1"/>
          </p:cNvSpPr>
          <p:nvPr>
            <p:ph type="title"/>
          </p:nvPr>
        </p:nvSpPr>
        <p:spPr/>
        <p:txBody>
          <a:bodyPr/>
          <a:lstStyle/>
          <a:p>
            <a:r>
              <a:rPr kumimoji="1" lang="en-US" altLang="zh-CN" dirty="0"/>
              <a:t>Web scraping&amp; Data cleaning</a:t>
            </a:r>
            <a:endParaRPr kumimoji="1" lang="zh-CN" altLang="en-US" dirty="0"/>
          </a:p>
        </p:txBody>
      </p:sp>
      <p:sp>
        <p:nvSpPr>
          <p:cNvPr id="11" name="文本框 10">
            <a:extLst>
              <a:ext uri="{FF2B5EF4-FFF2-40B4-BE49-F238E27FC236}">
                <a16:creationId xmlns:a16="http://schemas.microsoft.com/office/drawing/2014/main" id="{7F7BFD18-8459-EE42-95B0-46AF3E42E65E}"/>
              </a:ext>
            </a:extLst>
          </p:cNvPr>
          <p:cNvSpPr txBox="1"/>
          <p:nvPr/>
        </p:nvSpPr>
        <p:spPr>
          <a:xfrm>
            <a:off x="2588217" y="3105834"/>
            <a:ext cx="666427" cy="646331"/>
          </a:xfrm>
          <a:prstGeom prst="rect">
            <a:avLst/>
          </a:prstGeom>
          <a:noFill/>
        </p:spPr>
        <p:txBody>
          <a:bodyPr wrap="square" rtlCol="0">
            <a:spAutoFit/>
          </a:bodyPr>
          <a:lstStyle/>
          <a:p>
            <a:r>
              <a:rPr kumimoji="1" lang="en-US" altLang="zh-CN" sz="3600" dirty="0"/>
              <a:t>+</a:t>
            </a:r>
            <a:endParaRPr kumimoji="1" lang="zh-CN" altLang="en-US" sz="3600" dirty="0"/>
          </a:p>
        </p:txBody>
      </p:sp>
      <p:sp>
        <p:nvSpPr>
          <p:cNvPr id="12" name="文本框 11">
            <a:extLst>
              <a:ext uri="{FF2B5EF4-FFF2-40B4-BE49-F238E27FC236}">
                <a16:creationId xmlns:a16="http://schemas.microsoft.com/office/drawing/2014/main" id="{794F3CAB-CFE7-A74A-9737-A43251E43D1D}"/>
              </a:ext>
            </a:extLst>
          </p:cNvPr>
          <p:cNvSpPr txBox="1"/>
          <p:nvPr/>
        </p:nvSpPr>
        <p:spPr>
          <a:xfrm>
            <a:off x="5424406" y="3105834"/>
            <a:ext cx="666427" cy="646331"/>
          </a:xfrm>
          <a:prstGeom prst="rect">
            <a:avLst/>
          </a:prstGeom>
          <a:noFill/>
        </p:spPr>
        <p:txBody>
          <a:bodyPr wrap="square" rtlCol="0">
            <a:spAutoFit/>
          </a:bodyPr>
          <a:lstStyle/>
          <a:p>
            <a:r>
              <a:rPr kumimoji="1" lang="en-US" altLang="zh-CN" sz="3600" dirty="0"/>
              <a:t>=</a:t>
            </a:r>
            <a:endParaRPr kumimoji="1" lang="zh-CN" altLang="en-US" sz="3600" dirty="0"/>
          </a:p>
        </p:txBody>
      </p:sp>
      <p:sp>
        <p:nvSpPr>
          <p:cNvPr id="13" name="文本框 12">
            <a:extLst>
              <a:ext uri="{FF2B5EF4-FFF2-40B4-BE49-F238E27FC236}">
                <a16:creationId xmlns:a16="http://schemas.microsoft.com/office/drawing/2014/main" id="{BBF3FED6-F903-CB4C-9E48-2A8B22DCB36A}"/>
              </a:ext>
            </a:extLst>
          </p:cNvPr>
          <p:cNvSpPr txBox="1"/>
          <p:nvPr/>
        </p:nvSpPr>
        <p:spPr>
          <a:xfrm>
            <a:off x="688490" y="4110641"/>
            <a:ext cx="2426669" cy="830997"/>
          </a:xfrm>
          <a:prstGeom prst="rect">
            <a:avLst/>
          </a:prstGeom>
          <a:noFill/>
        </p:spPr>
        <p:txBody>
          <a:bodyPr wrap="square" rtlCol="0">
            <a:spAutoFit/>
          </a:bodyPr>
          <a:lstStyle/>
          <a:p>
            <a:r>
              <a:rPr kumimoji="1" lang="en-US" altLang="zh-CN" sz="2400" dirty="0"/>
              <a:t>2017 sharing </a:t>
            </a:r>
          </a:p>
          <a:p>
            <a:r>
              <a:rPr kumimoji="1" lang="en-US" altLang="zh-CN" sz="2400" dirty="0"/>
              <a:t>bike records</a:t>
            </a:r>
            <a:endParaRPr kumimoji="1" lang="zh-CN" altLang="en-US" sz="2400" dirty="0"/>
          </a:p>
        </p:txBody>
      </p:sp>
      <p:sp>
        <p:nvSpPr>
          <p:cNvPr id="14" name="文本框 13">
            <a:extLst>
              <a:ext uri="{FF2B5EF4-FFF2-40B4-BE49-F238E27FC236}">
                <a16:creationId xmlns:a16="http://schemas.microsoft.com/office/drawing/2014/main" id="{BE44BBCE-D995-2644-895F-2E2978CAC395}"/>
              </a:ext>
            </a:extLst>
          </p:cNvPr>
          <p:cNvSpPr txBox="1"/>
          <p:nvPr/>
        </p:nvSpPr>
        <p:spPr>
          <a:xfrm>
            <a:off x="3330950" y="4110641"/>
            <a:ext cx="2426669" cy="830997"/>
          </a:xfrm>
          <a:prstGeom prst="rect">
            <a:avLst/>
          </a:prstGeom>
          <a:noFill/>
        </p:spPr>
        <p:txBody>
          <a:bodyPr wrap="square" rtlCol="0">
            <a:spAutoFit/>
          </a:bodyPr>
          <a:lstStyle/>
          <a:p>
            <a:r>
              <a:rPr kumimoji="1" lang="en-US" altLang="zh-CN" sz="2400" dirty="0"/>
              <a:t>2017 weather records</a:t>
            </a:r>
          </a:p>
        </p:txBody>
      </p:sp>
      <p:sp>
        <p:nvSpPr>
          <p:cNvPr id="15" name="文本框 14">
            <a:extLst>
              <a:ext uri="{FF2B5EF4-FFF2-40B4-BE49-F238E27FC236}">
                <a16:creationId xmlns:a16="http://schemas.microsoft.com/office/drawing/2014/main" id="{144AF20B-EB77-914B-8CFB-9B1F3BF0C77D}"/>
              </a:ext>
            </a:extLst>
          </p:cNvPr>
          <p:cNvSpPr txBox="1"/>
          <p:nvPr/>
        </p:nvSpPr>
        <p:spPr>
          <a:xfrm>
            <a:off x="6419580" y="4110640"/>
            <a:ext cx="2426669" cy="830997"/>
          </a:xfrm>
          <a:prstGeom prst="rect">
            <a:avLst/>
          </a:prstGeom>
          <a:noFill/>
        </p:spPr>
        <p:txBody>
          <a:bodyPr wrap="square" rtlCol="0">
            <a:spAutoFit/>
          </a:bodyPr>
          <a:lstStyle/>
          <a:p>
            <a:r>
              <a:rPr kumimoji="1" lang="en-US" altLang="zh-CN" sz="2400" dirty="0"/>
              <a:t>2017 bike dataset</a:t>
            </a:r>
            <a:endParaRPr kumimoji="1" lang="zh-CN" altLang="en-US" sz="2400" dirty="0"/>
          </a:p>
        </p:txBody>
      </p:sp>
    </p:spTree>
    <p:extLst>
      <p:ext uri="{BB962C8B-B14F-4D97-AF65-F5344CB8AC3E}">
        <p14:creationId xmlns:p14="http://schemas.microsoft.com/office/powerpoint/2010/main" val="4101645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5505B78-BB7D-C440-958E-C2D0839F71AB}"/>
              </a:ext>
            </a:extLst>
          </p:cNvPr>
          <p:cNvSpPr>
            <a:spLocks noGrp="1"/>
          </p:cNvSpPr>
          <p:nvPr>
            <p:ph type="title"/>
          </p:nvPr>
        </p:nvSpPr>
        <p:spPr/>
        <p:txBody>
          <a:bodyPr/>
          <a:lstStyle/>
          <a:p>
            <a:r>
              <a:rPr kumimoji="1" lang="en-US" altLang="zh-CN" dirty="0"/>
              <a:t>Count vs Season</a:t>
            </a:r>
            <a:endParaRPr kumimoji="1" lang="zh-CN" altLang="en-US" dirty="0"/>
          </a:p>
        </p:txBody>
      </p:sp>
      <p:pic>
        <p:nvPicPr>
          <p:cNvPr id="5" name="Picture 4" descr="A screenshot of a social media post&#10;&#10;Description automatically generated">
            <a:extLst>
              <a:ext uri="{FF2B5EF4-FFF2-40B4-BE49-F238E27FC236}">
                <a16:creationId xmlns:a16="http://schemas.microsoft.com/office/drawing/2014/main" id="{303738C1-CCD8-AF41-8759-0657C11BEC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392" y="1380326"/>
            <a:ext cx="6836457" cy="4097347"/>
          </a:xfrm>
          <a:prstGeom prst="rect">
            <a:avLst/>
          </a:prstGeom>
        </p:spPr>
      </p:pic>
    </p:spTree>
    <p:extLst>
      <p:ext uri="{BB962C8B-B14F-4D97-AF65-F5344CB8AC3E}">
        <p14:creationId xmlns:p14="http://schemas.microsoft.com/office/powerpoint/2010/main" val="2424583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149A9541-C26D-F34F-B6F8-34C22874C412}"/>
              </a:ext>
            </a:extLst>
          </p:cNvPr>
          <p:cNvSpPr>
            <a:spLocks noGrp="1"/>
          </p:cNvSpPr>
          <p:nvPr>
            <p:ph type="title"/>
          </p:nvPr>
        </p:nvSpPr>
        <p:spPr/>
        <p:txBody>
          <a:bodyPr/>
          <a:lstStyle/>
          <a:p>
            <a:r>
              <a:rPr kumimoji="1" lang="en-US" altLang="zh-CN" dirty="0"/>
              <a:t>Count vs Month</a:t>
            </a:r>
            <a:endParaRPr kumimoji="1" lang="zh-CN" altLang="en-US" dirty="0"/>
          </a:p>
        </p:txBody>
      </p:sp>
      <p:pic>
        <p:nvPicPr>
          <p:cNvPr id="4" name="Picture 3">
            <a:extLst>
              <a:ext uri="{FF2B5EF4-FFF2-40B4-BE49-F238E27FC236}">
                <a16:creationId xmlns:a16="http://schemas.microsoft.com/office/drawing/2014/main" id="{5ACD988C-C753-BE48-BF2D-0DF779298BD6}"/>
              </a:ext>
            </a:extLst>
          </p:cNvPr>
          <p:cNvPicPr/>
          <p:nvPr/>
        </p:nvPicPr>
        <p:blipFill>
          <a:blip r:embed="rId3"/>
          <a:stretch>
            <a:fillRect/>
          </a:stretch>
        </p:blipFill>
        <p:spPr>
          <a:xfrm>
            <a:off x="2085340" y="1691640"/>
            <a:ext cx="4973320" cy="3474720"/>
          </a:xfrm>
          <a:prstGeom prst="rect">
            <a:avLst/>
          </a:prstGeom>
        </p:spPr>
      </p:pic>
    </p:spTree>
    <p:extLst>
      <p:ext uri="{BB962C8B-B14F-4D97-AF65-F5344CB8AC3E}">
        <p14:creationId xmlns:p14="http://schemas.microsoft.com/office/powerpoint/2010/main" val="454056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1DBDA482-8A16-FA40-9797-358274BFC1C4}"/>
              </a:ext>
            </a:extLst>
          </p:cNvPr>
          <p:cNvSpPr>
            <a:spLocks noGrp="1"/>
          </p:cNvSpPr>
          <p:nvPr>
            <p:ph type="title"/>
          </p:nvPr>
        </p:nvSpPr>
        <p:spPr/>
        <p:txBody>
          <a:bodyPr/>
          <a:lstStyle/>
          <a:p>
            <a:r>
              <a:rPr kumimoji="1" lang="en-US" altLang="zh-CN" dirty="0"/>
              <a:t>Count vs </a:t>
            </a:r>
            <a:r>
              <a:rPr kumimoji="1" lang="en-US" altLang="zh-CN" dirty="0" err="1"/>
              <a:t>Workingday</a:t>
            </a:r>
            <a:endParaRPr kumimoji="1" lang="zh-CN" altLang="en-US" dirty="0"/>
          </a:p>
        </p:txBody>
      </p:sp>
      <p:pic>
        <p:nvPicPr>
          <p:cNvPr id="5" name="Picture 4" descr="A screenshot of a cell phone&#10;&#10;Description automatically generated">
            <a:extLst>
              <a:ext uri="{FF2B5EF4-FFF2-40B4-BE49-F238E27FC236}">
                <a16:creationId xmlns:a16="http://schemas.microsoft.com/office/drawing/2014/main" id="{38DACA1A-183B-C941-8CE3-C424F2C710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0085" y="1624406"/>
            <a:ext cx="5713072" cy="3824376"/>
          </a:xfrm>
          <a:prstGeom prst="rect">
            <a:avLst/>
          </a:prstGeom>
        </p:spPr>
      </p:pic>
    </p:spTree>
    <p:extLst>
      <p:ext uri="{BB962C8B-B14F-4D97-AF65-F5344CB8AC3E}">
        <p14:creationId xmlns:p14="http://schemas.microsoft.com/office/powerpoint/2010/main" val="2944238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0EF47EB2-2572-5542-87B4-2DDFC2F69745}"/>
              </a:ext>
            </a:extLst>
          </p:cNvPr>
          <p:cNvSpPr>
            <a:spLocks noGrp="1"/>
          </p:cNvSpPr>
          <p:nvPr>
            <p:ph type="title"/>
          </p:nvPr>
        </p:nvSpPr>
        <p:spPr/>
        <p:txBody>
          <a:bodyPr/>
          <a:lstStyle/>
          <a:p>
            <a:r>
              <a:rPr kumimoji="1" lang="en-US" altLang="zh-CN" dirty="0"/>
              <a:t>Count vs Hour</a:t>
            </a:r>
            <a:endParaRPr kumimoji="1" lang="zh-CN" altLang="en-US" dirty="0"/>
          </a:p>
        </p:txBody>
      </p:sp>
      <p:pic>
        <p:nvPicPr>
          <p:cNvPr id="5" name="Picture 4" descr="A close up of a flag&#10;&#10;Description automatically generated">
            <a:extLst>
              <a:ext uri="{FF2B5EF4-FFF2-40B4-BE49-F238E27FC236}">
                <a16:creationId xmlns:a16="http://schemas.microsoft.com/office/drawing/2014/main" id="{83569E1A-B285-ED4D-8110-1F3AA985C8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43100"/>
            <a:ext cx="7747000" cy="4914900"/>
          </a:xfrm>
          <a:prstGeom prst="rect">
            <a:avLst/>
          </a:prstGeom>
        </p:spPr>
      </p:pic>
    </p:spTree>
    <p:extLst>
      <p:ext uri="{BB962C8B-B14F-4D97-AF65-F5344CB8AC3E}">
        <p14:creationId xmlns:p14="http://schemas.microsoft.com/office/powerpoint/2010/main" val="19213021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D4DE5EC7-639A-2B44-8021-AC89D643C6AE}"/>
              </a:ext>
            </a:extLst>
          </p:cNvPr>
          <p:cNvSpPr>
            <a:spLocks noGrp="1"/>
          </p:cNvSpPr>
          <p:nvPr>
            <p:ph type="title"/>
          </p:nvPr>
        </p:nvSpPr>
        <p:spPr/>
        <p:txBody>
          <a:bodyPr/>
          <a:lstStyle/>
          <a:p>
            <a:r>
              <a:rPr kumimoji="1" lang="en-US" altLang="zh-CN" dirty="0"/>
              <a:t>Count vs Condition</a:t>
            </a:r>
            <a:endParaRPr kumimoji="1" lang="zh-CN" altLang="en-US" dirty="0"/>
          </a:p>
        </p:txBody>
      </p:sp>
      <p:pic>
        <p:nvPicPr>
          <p:cNvPr id="5" name="Picture 4" descr="A screenshot of a video game&#10;&#10;Description automatically generated">
            <a:extLst>
              <a:ext uri="{FF2B5EF4-FFF2-40B4-BE49-F238E27FC236}">
                <a16:creationId xmlns:a16="http://schemas.microsoft.com/office/drawing/2014/main" id="{81483C93-F127-C141-B427-166902DDC0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8297" y="1394749"/>
            <a:ext cx="5756648" cy="5463251"/>
          </a:xfrm>
          <a:prstGeom prst="rect">
            <a:avLst/>
          </a:prstGeom>
        </p:spPr>
      </p:pic>
    </p:spTree>
    <p:extLst>
      <p:ext uri="{BB962C8B-B14F-4D97-AF65-F5344CB8AC3E}">
        <p14:creationId xmlns:p14="http://schemas.microsoft.com/office/powerpoint/2010/main" val="420796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CA149235-9DDD-CE47-98AE-F5EBE8F725CC}"/>
              </a:ext>
            </a:extLst>
          </p:cNvPr>
          <p:cNvSpPr>
            <a:spLocks noGrp="1"/>
          </p:cNvSpPr>
          <p:nvPr>
            <p:ph type="title"/>
          </p:nvPr>
        </p:nvSpPr>
        <p:spPr/>
        <p:txBody>
          <a:bodyPr/>
          <a:lstStyle/>
          <a:p>
            <a:r>
              <a:rPr lang="en-US" altLang="zh-CN" b="0" dirty="0"/>
              <a:t>Correlation</a:t>
            </a:r>
            <a:r>
              <a:rPr lang="zh-CN" altLang="en-US" b="0" dirty="0"/>
              <a:t> </a:t>
            </a:r>
            <a:r>
              <a:rPr lang="en-US" b="0" dirty="0"/>
              <a:t>Matrix</a:t>
            </a:r>
          </a:p>
        </p:txBody>
      </p:sp>
      <p:pic>
        <p:nvPicPr>
          <p:cNvPr id="5" name="Picture 4" descr="A close up of a logo&#10;&#10;Description automatically generated">
            <a:extLst>
              <a:ext uri="{FF2B5EF4-FFF2-40B4-BE49-F238E27FC236}">
                <a16:creationId xmlns:a16="http://schemas.microsoft.com/office/drawing/2014/main" id="{3BB4760E-823A-8141-973B-7558F488BA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6526" y="1384921"/>
            <a:ext cx="6754230" cy="5473079"/>
          </a:xfrm>
          <a:prstGeom prst="rect">
            <a:avLst/>
          </a:prstGeom>
        </p:spPr>
      </p:pic>
    </p:spTree>
    <p:extLst>
      <p:ext uri="{BB962C8B-B14F-4D97-AF65-F5344CB8AC3E}">
        <p14:creationId xmlns:p14="http://schemas.microsoft.com/office/powerpoint/2010/main" val="3627753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DA812862-29BB-C749-A6BF-42564CECF3D8}"/>
              </a:ext>
            </a:extLst>
          </p:cNvPr>
          <p:cNvSpPr>
            <a:spLocks noGrp="1"/>
          </p:cNvSpPr>
          <p:nvPr>
            <p:ph type="title"/>
          </p:nvPr>
        </p:nvSpPr>
        <p:spPr/>
        <p:txBody>
          <a:bodyPr/>
          <a:lstStyle/>
          <a:p>
            <a:r>
              <a:rPr kumimoji="1" lang="en-US" altLang="zh-CN" dirty="0"/>
              <a:t>COUNT vs HOUR</a:t>
            </a:r>
            <a:endParaRPr kumimoji="1" lang="zh-CN" altLang="en-US" dirty="0"/>
          </a:p>
        </p:txBody>
      </p:sp>
      <p:pic>
        <p:nvPicPr>
          <p:cNvPr id="5" name="Picture 4" descr="A close up of a flag&#10;&#10;Description automatically generated">
            <a:extLst>
              <a:ext uri="{FF2B5EF4-FFF2-40B4-BE49-F238E27FC236}">
                <a16:creationId xmlns:a16="http://schemas.microsoft.com/office/drawing/2014/main" id="{1A7C807D-0759-5940-B187-E59D261D00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171" y="1624406"/>
            <a:ext cx="6692900" cy="4076700"/>
          </a:xfrm>
          <a:prstGeom prst="rect">
            <a:avLst/>
          </a:prstGeom>
        </p:spPr>
      </p:pic>
    </p:spTree>
    <p:extLst>
      <p:ext uri="{BB962C8B-B14F-4D97-AF65-F5344CB8AC3E}">
        <p14:creationId xmlns:p14="http://schemas.microsoft.com/office/powerpoint/2010/main" val="154096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8C24EA16-D368-9348-AFB8-A3979C6DE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19991" y="4332187"/>
            <a:ext cx="2752140" cy="2525813"/>
          </a:xfrm>
        </p:spPr>
      </p:pic>
      <p:sp>
        <p:nvSpPr>
          <p:cNvPr id="3" name="标题 2">
            <a:extLst>
              <a:ext uri="{FF2B5EF4-FFF2-40B4-BE49-F238E27FC236}">
                <a16:creationId xmlns:a16="http://schemas.microsoft.com/office/drawing/2014/main" id="{57AEEF20-AAB2-884E-BF9F-B0D39EC7B855}"/>
              </a:ext>
            </a:extLst>
          </p:cNvPr>
          <p:cNvSpPr>
            <a:spLocks noGrp="1"/>
          </p:cNvSpPr>
          <p:nvPr>
            <p:ph type="title"/>
          </p:nvPr>
        </p:nvSpPr>
        <p:spPr/>
        <p:txBody>
          <a:bodyPr/>
          <a:lstStyle/>
          <a:p>
            <a:r>
              <a:rPr kumimoji="1" lang="en-US" altLang="zh-CN" dirty="0"/>
              <a:t>COUNT vs CONDITION</a:t>
            </a:r>
            <a:endParaRPr kumimoji="1" lang="zh-CN" altLang="en-US" dirty="0"/>
          </a:p>
        </p:txBody>
      </p:sp>
      <p:pic>
        <p:nvPicPr>
          <p:cNvPr id="9" name="Picture 8" descr="A screenshot of a cell phone&#10;&#10;Description automatically generated">
            <a:extLst>
              <a:ext uri="{FF2B5EF4-FFF2-40B4-BE49-F238E27FC236}">
                <a16:creationId xmlns:a16="http://schemas.microsoft.com/office/drawing/2014/main" id="{FEEC8D32-FA5C-2A4F-A07D-35C9D317CF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746" y="4332187"/>
            <a:ext cx="3024245" cy="2525813"/>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7A262C15-D044-1C45-946A-14B9861820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7386" y="1565106"/>
            <a:ext cx="2942605" cy="2767081"/>
          </a:xfrm>
          <a:prstGeom prst="rect">
            <a:avLst/>
          </a:prstGeom>
        </p:spPr>
      </p:pic>
    </p:spTree>
    <p:extLst>
      <p:ext uri="{BB962C8B-B14F-4D97-AF65-F5344CB8AC3E}">
        <p14:creationId xmlns:p14="http://schemas.microsoft.com/office/powerpoint/2010/main" val="29907781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8855E96-6136-AC44-A73B-E8E8D6DC23AF}"/>
              </a:ext>
            </a:extLst>
          </p:cNvPr>
          <p:cNvSpPr>
            <a:spLocks noGrp="1"/>
          </p:cNvSpPr>
          <p:nvPr>
            <p:ph idx="1"/>
          </p:nvPr>
        </p:nvSpPr>
        <p:spPr/>
        <p:txBody>
          <a:bodyPr/>
          <a:lstStyle/>
          <a:p>
            <a:r>
              <a:rPr kumimoji="1" lang="en-US" altLang="zh-CN" sz="2000" dirty="0">
                <a:solidFill>
                  <a:schemeClr val="tx1"/>
                </a:solidFill>
              </a:rPr>
              <a:t>Because the data type of our analysis target is continues, we will use two different regression models to see how well the prediction of our 2017 data fit with the original data from 2011 to 2012.</a:t>
            </a:r>
          </a:p>
          <a:p>
            <a:endParaRPr kumimoji="1" lang="en-US" altLang="zh-CN" sz="1600" dirty="0"/>
          </a:p>
          <a:p>
            <a:pPr marL="342900" indent="-342900">
              <a:buFont typeface="Arial" panose="020B0604020202020204" pitchFamily="34" charset="0"/>
              <a:buChar char="•"/>
            </a:pPr>
            <a:r>
              <a:rPr kumimoji="1" lang="en-US" altLang="zh-CN" sz="2800" dirty="0">
                <a:solidFill>
                  <a:schemeClr val="tx1"/>
                </a:solidFill>
              </a:rPr>
              <a:t>Linear regression model</a:t>
            </a:r>
          </a:p>
          <a:p>
            <a:endParaRPr kumimoji="1" lang="en-US" altLang="zh-CN" sz="2800" dirty="0">
              <a:solidFill>
                <a:schemeClr val="tx1"/>
              </a:solidFill>
            </a:endParaRPr>
          </a:p>
          <a:p>
            <a:pPr marL="342900" indent="-342900">
              <a:buFont typeface="Arial" panose="020B0604020202020204" pitchFamily="34" charset="0"/>
              <a:buChar char="•"/>
            </a:pPr>
            <a:r>
              <a:rPr kumimoji="1" lang="en-US" altLang="zh-CN" sz="2800" dirty="0">
                <a:solidFill>
                  <a:schemeClr val="tx1"/>
                </a:solidFill>
              </a:rPr>
              <a:t>Regression tree model</a:t>
            </a:r>
            <a:endParaRPr kumimoji="1" lang="zh-CN" altLang="en-US" sz="2800" dirty="0">
              <a:solidFill>
                <a:schemeClr val="tx1"/>
              </a:solidFill>
            </a:endParaRPr>
          </a:p>
        </p:txBody>
      </p:sp>
      <p:sp>
        <p:nvSpPr>
          <p:cNvPr id="3" name="标题 2">
            <a:extLst>
              <a:ext uri="{FF2B5EF4-FFF2-40B4-BE49-F238E27FC236}">
                <a16:creationId xmlns:a16="http://schemas.microsoft.com/office/drawing/2014/main" id="{95505B78-BB7D-C440-958E-C2D0839F71AB}"/>
              </a:ext>
            </a:extLst>
          </p:cNvPr>
          <p:cNvSpPr>
            <a:spLocks noGrp="1"/>
          </p:cNvSpPr>
          <p:nvPr>
            <p:ph type="title"/>
          </p:nvPr>
        </p:nvSpPr>
        <p:spPr/>
        <p:txBody>
          <a:bodyPr/>
          <a:lstStyle/>
          <a:p>
            <a:r>
              <a:rPr kumimoji="1" lang="en-US" altLang="zh-CN" dirty="0"/>
              <a:t>Regression Model</a:t>
            </a:r>
            <a:endParaRPr kumimoji="1" lang="zh-CN" altLang="en-US" dirty="0"/>
          </a:p>
        </p:txBody>
      </p:sp>
    </p:spTree>
    <p:extLst>
      <p:ext uri="{BB962C8B-B14F-4D97-AF65-F5344CB8AC3E}">
        <p14:creationId xmlns:p14="http://schemas.microsoft.com/office/powerpoint/2010/main" val="3230843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342900" indent="-342900">
              <a:buFont typeface="Arial" panose="020B0604020202020204" pitchFamily="34" charset="0"/>
              <a:buChar char="•"/>
            </a:pPr>
            <a:r>
              <a:rPr lang="en-US" sz="4400" dirty="0"/>
              <a:t>Introduction of data</a:t>
            </a:r>
          </a:p>
          <a:p>
            <a:pPr marL="342900" indent="-342900">
              <a:buFont typeface="Arial" panose="020B0604020202020204" pitchFamily="34" charset="0"/>
              <a:buChar char="•"/>
            </a:pPr>
            <a:r>
              <a:rPr lang="en-US" sz="4400" dirty="0"/>
              <a:t>EDA</a:t>
            </a:r>
          </a:p>
          <a:p>
            <a:pPr marL="342900" indent="-342900">
              <a:buFont typeface="Arial" panose="020B0604020202020204" pitchFamily="34" charset="0"/>
              <a:buChar char="•"/>
            </a:pPr>
            <a:r>
              <a:rPr lang="en-US" sz="4400" dirty="0"/>
              <a:t>Model &amp; Evaluation</a:t>
            </a:r>
          </a:p>
        </p:txBody>
      </p:sp>
      <p:sp>
        <p:nvSpPr>
          <p:cNvPr id="3" name="Title 2"/>
          <p:cNvSpPr>
            <a:spLocks noGrp="1"/>
          </p:cNvSpPr>
          <p:nvPr>
            <p:ph type="title"/>
          </p:nvPr>
        </p:nvSpPr>
        <p:spPr/>
        <p:txBody>
          <a:bodyPr/>
          <a:lstStyle/>
          <a:p>
            <a:r>
              <a:rPr lang="en-US" dirty="0"/>
              <a:t>Outline</a:t>
            </a:r>
          </a:p>
        </p:txBody>
      </p:sp>
    </p:spTree>
    <p:extLst>
      <p:ext uri="{BB962C8B-B14F-4D97-AF65-F5344CB8AC3E}">
        <p14:creationId xmlns:p14="http://schemas.microsoft.com/office/powerpoint/2010/main" val="23899827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8CC3F8C-AFC5-AF40-AB5B-00C4F7C4D60B}"/>
              </a:ext>
            </a:extLst>
          </p:cNvPr>
          <p:cNvSpPr>
            <a:spLocks noGrp="1"/>
          </p:cNvSpPr>
          <p:nvPr>
            <p:ph idx="1"/>
          </p:nvPr>
        </p:nvSpPr>
        <p:spPr>
          <a:xfrm>
            <a:off x="699247" y="1404256"/>
            <a:ext cx="7745505" cy="4883587"/>
          </a:xfrm>
        </p:spPr>
        <p:txBody>
          <a:bodyPr/>
          <a:lstStyle/>
          <a:p>
            <a:r>
              <a:rPr kumimoji="1" lang="en-US" altLang="zh-CN" b="1" dirty="0"/>
              <a:t>Data processing method:</a:t>
            </a:r>
          </a:p>
          <a:p>
            <a:pPr marL="342900" indent="-342900">
              <a:buFont typeface="Arial" panose="020B0604020202020204" pitchFamily="34" charset="0"/>
              <a:buChar char="•"/>
            </a:pPr>
            <a:r>
              <a:rPr kumimoji="1" lang="en-US" altLang="zh-CN" dirty="0"/>
              <a:t>For un-continues variables, we use dummy functions to separate them for further regression analysis.</a:t>
            </a:r>
          </a:p>
          <a:p>
            <a:pPr marL="342900" indent="-342900">
              <a:buFont typeface="Arial" panose="020B0604020202020204" pitchFamily="34" charset="0"/>
              <a:buChar char="•"/>
            </a:pPr>
            <a:endParaRPr kumimoji="1" lang="en-US" altLang="zh-CN" dirty="0"/>
          </a:p>
          <a:p>
            <a:pPr marL="342900" indent="-342900">
              <a:buFont typeface="Arial" panose="020B0604020202020204" pitchFamily="34" charset="0"/>
              <a:buChar char="•"/>
            </a:pPr>
            <a:r>
              <a:rPr kumimoji="1" lang="en-US" altLang="zh-CN" dirty="0"/>
              <a:t>After an analysis of our variable, we decide to get rid of some variables because they do not have significant effect in the model summary</a:t>
            </a:r>
          </a:p>
          <a:p>
            <a:pPr marL="342900" indent="-342900">
              <a:buFont typeface="Arial" panose="020B0604020202020204" pitchFamily="34" charset="0"/>
              <a:buChar char="•"/>
            </a:pPr>
            <a:endParaRPr kumimoji="1" lang="en-US" altLang="zh-CN" dirty="0"/>
          </a:p>
          <a:p>
            <a:pPr marL="342900" indent="-342900">
              <a:buFont typeface="Arial" panose="020B0604020202020204" pitchFamily="34" charset="0"/>
              <a:buChar char="•"/>
            </a:pPr>
            <a:r>
              <a:rPr kumimoji="1" lang="en-US" altLang="zh-CN" dirty="0"/>
              <a:t>Also we separate our data into test and train for better prediction</a:t>
            </a:r>
          </a:p>
          <a:p>
            <a:pPr marL="342900" indent="-342900">
              <a:buFont typeface="Arial" panose="020B0604020202020204" pitchFamily="34" charset="0"/>
              <a:buChar char="•"/>
            </a:pPr>
            <a:endParaRPr kumimoji="1" lang="zh-CN" altLang="en-US" dirty="0"/>
          </a:p>
        </p:txBody>
      </p:sp>
      <p:sp>
        <p:nvSpPr>
          <p:cNvPr id="3" name="标题 2">
            <a:extLst>
              <a:ext uri="{FF2B5EF4-FFF2-40B4-BE49-F238E27FC236}">
                <a16:creationId xmlns:a16="http://schemas.microsoft.com/office/drawing/2014/main" id="{149A9541-C26D-F34F-B6F8-34C22874C412}"/>
              </a:ext>
            </a:extLst>
          </p:cNvPr>
          <p:cNvSpPr>
            <a:spLocks noGrp="1"/>
          </p:cNvSpPr>
          <p:nvPr>
            <p:ph type="title"/>
          </p:nvPr>
        </p:nvSpPr>
        <p:spPr>
          <a:xfrm>
            <a:off x="688490" y="570156"/>
            <a:ext cx="7756263" cy="556515"/>
          </a:xfrm>
        </p:spPr>
        <p:txBody>
          <a:bodyPr/>
          <a:lstStyle/>
          <a:p>
            <a:r>
              <a:rPr kumimoji="1" lang="en-US" altLang="zh-CN" dirty="0"/>
              <a:t>Linear regression model</a:t>
            </a:r>
            <a:br>
              <a:rPr kumimoji="1" lang="en-US" altLang="zh-CN" dirty="0"/>
            </a:br>
            <a:endParaRPr kumimoji="1" lang="zh-CN" altLang="en-US" dirty="0"/>
          </a:p>
        </p:txBody>
      </p:sp>
    </p:spTree>
    <p:extLst>
      <p:ext uri="{BB962C8B-B14F-4D97-AF65-F5344CB8AC3E}">
        <p14:creationId xmlns:p14="http://schemas.microsoft.com/office/powerpoint/2010/main" val="3397105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0213A2B-3FB6-CB44-8FA3-E697BC37C640}"/>
              </a:ext>
            </a:extLst>
          </p:cNvPr>
          <p:cNvSpPr>
            <a:spLocks noGrp="1"/>
          </p:cNvSpPr>
          <p:nvPr>
            <p:ph idx="1"/>
          </p:nvPr>
        </p:nvSpPr>
        <p:spPr>
          <a:xfrm>
            <a:off x="699248" y="1624405"/>
            <a:ext cx="7399724" cy="4172237"/>
          </a:xfrm>
        </p:spPr>
        <p:txBody>
          <a:bodyPr/>
          <a:lstStyle/>
          <a:p>
            <a:r>
              <a:rPr kumimoji="1" lang="en-US" altLang="zh-CN" b="1" dirty="0"/>
              <a:t>Result:</a:t>
            </a:r>
          </a:p>
          <a:p>
            <a:endParaRPr kumimoji="1" lang="en-US" altLang="zh-CN" b="1" dirty="0"/>
          </a:p>
          <a:p>
            <a:endParaRPr kumimoji="1" lang="zh-CN" altLang="en-US" dirty="0"/>
          </a:p>
        </p:txBody>
      </p:sp>
      <p:sp>
        <p:nvSpPr>
          <p:cNvPr id="3" name="标题 2">
            <a:extLst>
              <a:ext uri="{FF2B5EF4-FFF2-40B4-BE49-F238E27FC236}">
                <a16:creationId xmlns:a16="http://schemas.microsoft.com/office/drawing/2014/main" id="{1DBDA482-8A16-FA40-9797-358274BFC1C4}"/>
              </a:ext>
            </a:extLst>
          </p:cNvPr>
          <p:cNvSpPr>
            <a:spLocks noGrp="1"/>
          </p:cNvSpPr>
          <p:nvPr>
            <p:ph type="title"/>
          </p:nvPr>
        </p:nvSpPr>
        <p:spPr/>
        <p:txBody>
          <a:bodyPr/>
          <a:lstStyle/>
          <a:p>
            <a:r>
              <a:rPr kumimoji="1" lang="en-US" altLang="zh-CN" dirty="0"/>
              <a:t>Linear regression model</a:t>
            </a:r>
            <a:endParaRPr kumimoji="1" lang="zh-CN" altLang="en-US" dirty="0"/>
          </a:p>
        </p:txBody>
      </p:sp>
      <p:pic>
        <p:nvPicPr>
          <p:cNvPr id="4" name="图片 3">
            <a:extLst>
              <a:ext uri="{FF2B5EF4-FFF2-40B4-BE49-F238E27FC236}">
                <a16:creationId xmlns:a16="http://schemas.microsoft.com/office/drawing/2014/main" id="{AFF5334A-D8C9-F84A-AC62-72D6ED5F34D1}"/>
              </a:ext>
            </a:extLst>
          </p:cNvPr>
          <p:cNvPicPr>
            <a:picLocks noChangeAspect="1"/>
          </p:cNvPicPr>
          <p:nvPr/>
        </p:nvPicPr>
        <p:blipFill>
          <a:blip r:embed="rId2"/>
          <a:stretch>
            <a:fillRect/>
          </a:stretch>
        </p:blipFill>
        <p:spPr>
          <a:xfrm>
            <a:off x="699248" y="2209800"/>
            <a:ext cx="5299054" cy="1856014"/>
          </a:xfrm>
          <a:prstGeom prst="rect">
            <a:avLst/>
          </a:prstGeom>
        </p:spPr>
      </p:pic>
      <p:pic>
        <p:nvPicPr>
          <p:cNvPr id="5" name="图片 4">
            <a:extLst>
              <a:ext uri="{FF2B5EF4-FFF2-40B4-BE49-F238E27FC236}">
                <a16:creationId xmlns:a16="http://schemas.microsoft.com/office/drawing/2014/main" id="{077748D4-11E7-8341-8C05-817E225242E9}"/>
              </a:ext>
            </a:extLst>
          </p:cNvPr>
          <p:cNvPicPr>
            <a:picLocks noChangeAspect="1"/>
          </p:cNvPicPr>
          <p:nvPr/>
        </p:nvPicPr>
        <p:blipFill>
          <a:blip r:embed="rId3"/>
          <a:stretch>
            <a:fillRect/>
          </a:stretch>
        </p:blipFill>
        <p:spPr>
          <a:xfrm>
            <a:off x="672161" y="4330700"/>
            <a:ext cx="5651500" cy="927100"/>
          </a:xfrm>
          <a:prstGeom prst="rect">
            <a:avLst/>
          </a:prstGeom>
        </p:spPr>
      </p:pic>
    </p:spTree>
    <p:extLst>
      <p:ext uri="{BB962C8B-B14F-4D97-AF65-F5344CB8AC3E}">
        <p14:creationId xmlns:p14="http://schemas.microsoft.com/office/powerpoint/2010/main" val="13043414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0213A2B-3FB6-CB44-8FA3-E697BC37C640}"/>
              </a:ext>
            </a:extLst>
          </p:cNvPr>
          <p:cNvSpPr>
            <a:spLocks noGrp="1"/>
          </p:cNvSpPr>
          <p:nvPr>
            <p:ph idx="1"/>
          </p:nvPr>
        </p:nvSpPr>
        <p:spPr>
          <a:xfrm>
            <a:off x="699248" y="1624406"/>
            <a:ext cx="7399724" cy="3633394"/>
          </a:xfrm>
        </p:spPr>
        <p:txBody>
          <a:bodyPr/>
          <a:lstStyle/>
          <a:p>
            <a:r>
              <a:rPr kumimoji="1" lang="en-US" altLang="zh-CN" b="1" dirty="0"/>
              <a:t>Result:</a:t>
            </a:r>
          </a:p>
          <a:p>
            <a:r>
              <a:rPr kumimoji="1" lang="en-US" altLang="zh-CN" dirty="0"/>
              <a:t>After several try-out of different X combinations with correspondent Y. The following are the observations of the linear regression analysis:</a:t>
            </a:r>
          </a:p>
          <a:p>
            <a:endParaRPr kumimoji="1" lang="en-US" altLang="zh-CN" dirty="0"/>
          </a:p>
          <a:p>
            <a:r>
              <a:rPr lang="es-US" altLang="zh-CN" dirty="0"/>
              <a:t>More users rent bike on workingday, less cnt users rent bike on holiday and more people will rent bike when humidity is low and temperatue is high</a:t>
            </a:r>
          </a:p>
          <a:p>
            <a:endParaRPr kumimoji="1" lang="zh-CN" altLang="en-US" dirty="0"/>
          </a:p>
        </p:txBody>
      </p:sp>
      <p:sp>
        <p:nvSpPr>
          <p:cNvPr id="3" name="标题 2">
            <a:extLst>
              <a:ext uri="{FF2B5EF4-FFF2-40B4-BE49-F238E27FC236}">
                <a16:creationId xmlns:a16="http://schemas.microsoft.com/office/drawing/2014/main" id="{1DBDA482-8A16-FA40-9797-358274BFC1C4}"/>
              </a:ext>
            </a:extLst>
          </p:cNvPr>
          <p:cNvSpPr>
            <a:spLocks noGrp="1"/>
          </p:cNvSpPr>
          <p:nvPr>
            <p:ph type="title"/>
          </p:nvPr>
        </p:nvSpPr>
        <p:spPr/>
        <p:txBody>
          <a:bodyPr/>
          <a:lstStyle/>
          <a:p>
            <a:r>
              <a:rPr kumimoji="1" lang="en-US" altLang="zh-CN" dirty="0"/>
              <a:t>Linear regression model</a:t>
            </a:r>
            <a:endParaRPr kumimoji="1" lang="zh-CN" altLang="en-US" dirty="0"/>
          </a:p>
        </p:txBody>
      </p:sp>
    </p:spTree>
    <p:extLst>
      <p:ext uri="{BB962C8B-B14F-4D97-AF65-F5344CB8AC3E}">
        <p14:creationId xmlns:p14="http://schemas.microsoft.com/office/powerpoint/2010/main" val="1639430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18365C4-AEDF-5E43-834B-BDED00234313}"/>
              </a:ext>
            </a:extLst>
          </p:cNvPr>
          <p:cNvSpPr>
            <a:spLocks noGrp="1"/>
          </p:cNvSpPr>
          <p:nvPr>
            <p:ph idx="1"/>
          </p:nvPr>
        </p:nvSpPr>
        <p:spPr>
          <a:xfrm>
            <a:off x="699247" y="1624406"/>
            <a:ext cx="7745505" cy="3910980"/>
          </a:xfrm>
        </p:spPr>
        <p:txBody>
          <a:bodyPr/>
          <a:lstStyle/>
          <a:p>
            <a:r>
              <a:rPr kumimoji="1" lang="en-US" altLang="zh-CN" b="1" dirty="0"/>
              <a:t>Data processing method:</a:t>
            </a:r>
          </a:p>
          <a:p>
            <a:endParaRPr kumimoji="1" lang="en-US" altLang="zh-CN" b="1" dirty="0"/>
          </a:p>
          <a:p>
            <a:r>
              <a:rPr kumimoji="1" lang="en-US" altLang="zh-CN" dirty="0"/>
              <a:t>Because we have analyzed our data using Linear regression, we have a better understanding of our data(what variable will be used for further study), the X and Y variable will be same as Linear regression model</a:t>
            </a:r>
          </a:p>
          <a:p>
            <a:endParaRPr kumimoji="1" lang="en-US" altLang="zh-CN" dirty="0"/>
          </a:p>
          <a:p>
            <a:r>
              <a:rPr kumimoji="1" lang="en-US" altLang="zh-CN" dirty="0"/>
              <a:t>And we will use </a:t>
            </a:r>
            <a:r>
              <a:rPr lang="es-US" altLang="zh-CN" dirty="0"/>
              <a:t>Root Mean Square Error (RMSE) to mesaure how well the modle fit</a:t>
            </a:r>
          </a:p>
          <a:p>
            <a:endParaRPr kumimoji="1" lang="en-US" altLang="zh-CN" dirty="0"/>
          </a:p>
          <a:p>
            <a:endParaRPr kumimoji="1" lang="en-US" altLang="zh-CN" dirty="0"/>
          </a:p>
          <a:p>
            <a:endParaRPr kumimoji="1" lang="zh-CN" altLang="en-US" dirty="0"/>
          </a:p>
        </p:txBody>
      </p:sp>
      <p:sp>
        <p:nvSpPr>
          <p:cNvPr id="3" name="标题 2">
            <a:extLst>
              <a:ext uri="{FF2B5EF4-FFF2-40B4-BE49-F238E27FC236}">
                <a16:creationId xmlns:a16="http://schemas.microsoft.com/office/drawing/2014/main" id="{0EF47EB2-2572-5542-87B4-2DDFC2F69745}"/>
              </a:ext>
            </a:extLst>
          </p:cNvPr>
          <p:cNvSpPr>
            <a:spLocks noGrp="1"/>
          </p:cNvSpPr>
          <p:nvPr>
            <p:ph type="title"/>
          </p:nvPr>
        </p:nvSpPr>
        <p:spPr/>
        <p:txBody>
          <a:bodyPr/>
          <a:lstStyle/>
          <a:p>
            <a:r>
              <a:rPr kumimoji="1" lang="en-US" altLang="zh-CN" dirty="0"/>
              <a:t>Regression Tree Model</a:t>
            </a:r>
            <a:endParaRPr kumimoji="1" lang="zh-CN" altLang="en-US" dirty="0"/>
          </a:p>
        </p:txBody>
      </p:sp>
    </p:spTree>
    <p:extLst>
      <p:ext uri="{BB962C8B-B14F-4D97-AF65-F5344CB8AC3E}">
        <p14:creationId xmlns:p14="http://schemas.microsoft.com/office/powerpoint/2010/main" val="26862687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6D00C7F-7DA7-A244-ACB8-8DAD6953D41A}"/>
              </a:ext>
            </a:extLst>
          </p:cNvPr>
          <p:cNvSpPr>
            <a:spLocks noGrp="1"/>
          </p:cNvSpPr>
          <p:nvPr>
            <p:ph idx="1"/>
          </p:nvPr>
        </p:nvSpPr>
        <p:spPr>
          <a:xfrm>
            <a:off x="699247" y="1469571"/>
            <a:ext cx="7745505" cy="3755572"/>
          </a:xfrm>
        </p:spPr>
        <p:txBody>
          <a:bodyPr/>
          <a:lstStyle/>
          <a:p>
            <a:r>
              <a:rPr kumimoji="1" lang="en-US" altLang="zh-CN" b="1" dirty="0"/>
              <a:t>Result:</a:t>
            </a:r>
          </a:p>
          <a:p>
            <a:endParaRPr kumimoji="1" lang="en-US" altLang="zh-CN" b="1" dirty="0"/>
          </a:p>
          <a:p>
            <a:endParaRPr kumimoji="1" lang="en-US" altLang="zh-CN" b="1" dirty="0"/>
          </a:p>
          <a:p>
            <a:endParaRPr kumimoji="1" lang="en-US" altLang="zh-CN" b="1" dirty="0"/>
          </a:p>
          <a:p>
            <a:r>
              <a:rPr lang="es-US" altLang="zh-CN" sz="2000" dirty="0"/>
              <a:t>The unit of RMSE is same as dependent variable. If your data has a range of 0 to 100000 then RMSE value of 3000 is small, but if the range goes from 0 to 1, it is pretty huge.</a:t>
            </a:r>
          </a:p>
          <a:p>
            <a:r>
              <a:rPr lang="es-US" altLang="zh-CN" sz="2000" dirty="0"/>
              <a:t>Also, we have the comparison of RMSE of both test and train datasets. The result is below, since our RMSE of test data is quite simillar to train dataset. The model we have is good.</a:t>
            </a:r>
          </a:p>
          <a:p>
            <a:endParaRPr lang="es-US" altLang="zh-CN" dirty="0"/>
          </a:p>
          <a:p>
            <a:endParaRPr kumimoji="1" lang="en-US" altLang="zh-CN" b="1" dirty="0"/>
          </a:p>
          <a:p>
            <a:endParaRPr kumimoji="1" lang="en-US" altLang="zh-CN" b="1" dirty="0"/>
          </a:p>
          <a:p>
            <a:endParaRPr kumimoji="1" lang="en-US" altLang="zh-CN" b="1" dirty="0"/>
          </a:p>
          <a:p>
            <a:endParaRPr kumimoji="1" lang="en-US" altLang="zh-CN" b="1" dirty="0"/>
          </a:p>
          <a:p>
            <a:endParaRPr kumimoji="1" lang="en-US" altLang="zh-CN" b="1" dirty="0"/>
          </a:p>
          <a:p>
            <a:endParaRPr kumimoji="1" lang="en-US" altLang="zh-CN" b="1" dirty="0"/>
          </a:p>
          <a:p>
            <a:endParaRPr kumimoji="1" lang="zh-CN" altLang="en-US" b="1" dirty="0"/>
          </a:p>
        </p:txBody>
      </p:sp>
      <p:sp>
        <p:nvSpPr>
          <p:cNvPr id="3" name="标题 2">
            <a:extLst>
              <a:ext uri="{FF2B5EF4-FFF2-40B4-BE49-F238E27FC236}">
                <a16:creationId xmlns:a16="http://schemas.microsoft.com/office/drawing/2014/main" id="{D4DE5EC7-639A-2B44-8021-AC89D643C6AE}"/>
              </a:ext>
            </a:extLst>
          </p:cNvPr>
          <p:cNvSpPr>
            <a:spLocks noGrp="1"/>
          </p:cNvSpPr>
          <p:nvPr>
            <p:ph type="title"/>
          </p:nvPr>
        </p:nvSpPr>
        <p:spPr/>
        <p:txBody>
          <a:bodyPr/>
          <a:lstStyle/>
          <a:p>
            <a:r>
              <a:rPr kumimoji="1" lang="en-US" altLang="zh-CN" dirty="0"/>
              <a:t>Comparison</a:t>
            </a:r>
            <a:endParaRPr kumimoji="1" lang="zh-CN" altLang="en-US" dirty="0"/>
          </a:p>
        </p:txBody>
      </p:sp>
      <p:pic>
        <p:nvPicPr>
          <p:cNvPr id="4" name="图片 3">
            <a:extLst>
              <a:ext uri="{FF2B5EF4-FFF2-40B4-BE49-F238E27FC236}">
                <a16:creationId xmlns:a16="http://schemas.microsoft.com/office/drawing/2014/main" id="{2898D02C-5FFD-9847-BA3E-4DDA1A9BC434}"/>
              </a:ext>
            </a:extLst>
          </p:cNvPr>
          <p:cNvPicPr>
            <a:picLocks noChangeAspect="1"/>
          </p:cNvPicPr>
          <p:nvPr/>
        </p:nvPicPr>
        <p:blipFill>
          <a:blip r:embed="rId2"/>
          <a:stretch>
            <a:fillRect/>
          </a:stretch>
        </p:blipFill>
        <p:spPr>
          <a:xfrm>
            <a:off x="699246" y="1993596"/>
            <a:ext cx="5499961" cy="1060450"/>
          </a:xfrm>
          <a:prstGeom prst="rect">
            <a:avLst/>
          </a:prstGeom>
        </p:spPr>
      </p:pic>
      <p:pic>
        <p:nvPicPr>
          <p:cNvPr id="5" name="图片 4">
            <a:extLst>
              <a:ext uri="{FF2B5EF4-FFF2-40B4-BE49-F238E27FC236}">
                <a16:creationId xmlns:a16="http://schemas.microsoft.com/office/drawing/2014/main" id="{4A95749A-B526-1347-BF5A-4CC5369C3085}"/>
              </a:ext>
            </a:extLst>
          </p:cNvPr>
          <p:cNvPicPr>
            <a:picLocks noChangeAspect="1"/>
          </p:cNvPicPr>
          <p:nvPr/>
        </p:nvPicPr>
        <p:blipFill>
          <a:blip r:embed="rId3"/>
          <a:stretch>
            <a:fillRect/>
          </a:stretch>
        </p:blipFill>
        <p:spPr>
          <a:xfrm>
            <a:off x="699246" y="5426649"/>
            <a:ext cx="5834679" cy="884042"/>
          </a:xfrm>
          <a:prstGeom prst="rect">
            <a:avLst/>
          </a:prstGeom>
        </p:spPr>
      </p:pic>
    </p:spTree>
    <p:extLst>
      <p:ext uri="{BB962C8B-B14F-4D97-AF65-F5344CB8AC3E}">
        <p14:creationId xmlns:p14="http://schemas.microsoft.com/office/powerpoint/2010/main" val="21946432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05F55FC-AFC7-8C44-96B1-4CFB80AA9746}"/>
              </a:ext>
            </a:extLst>
          </p:cNvPr>
          <p:cNvSpPr>
            <a:spLocks noGrp="1"/>
          </p:cNvSpPr>
          <p:nvPr>
            <p:ph idx="1"/>
          </p:nvPr>
        </p:nvSpPr>
        <p:spPr/>
        <p:txBody>
          <a:bodyPr/>
          <a:lstStyle/>
          <a:p>
            <a:r>
              <a:rPr kumimoji="1" lang="en-US" altLang="zh-CN" dirty="0"/>
              <a:t>After we did the web scrap for the weather data in 2017, we will use the data 2017 as the test group and the original dc data as the train to see how well we can fit with the model we make using </a:t>
            </a:r>
            <a:r>
              <a:rPr lang="es-US" altLang="zh-CN" dirty="0"/>
              <a:t>‘Temprature', 'Humidity’, and 'WindSpeed'</a:t>
            </a:r>
          </a:p>
          <a:p>
            <a:endParaRPr kumimoji="1" lang="zh-CN" altLang="en-US" dirty="0"/>
          </a:p>
        </p:txBody>
      </p:sp>
      <p:sp>
        <p:nvSpPr>
          <p:cNvPr id="3" name="标题 2">
            <a:extLst>
              <a:ext uri="{FF2B5EF4-FFF2-40B4-BE49-F238E27FC236}">
                <a16:creationId xmlns:a16="http://schemas.microsoft.com/office/drawing/2014/main" id="{CA149235-9DDD-CE47-98AE-F5EBE8F725CC}"/>
              </a:ext>
            </a:extLst>
          </p:cNvPr>
          <p:cNvSpPr>
            <a:spLocks noGrp="1"/>
          </p:cNvSpPr>
          <p:nvPr>
            <p:ph type="title"/>
          </p:nvPr>
        </p:nvSpPr>
        <p:spPr/>
        <p:txBody>
          <a:bodyPr/>
          <a:lstStyle/>
          <a:p>
            <a:r>
              <a:rPr kumimoji="1" lang="en-US" altLang="zh-CN" dirty="0"/>
              <a:t>Prediction</a:t>
            </a:r>
            <a:endParaRPr kumimoji="1" lang="zh-CN" altLang="en-US" dirty="0"/>
          </a:p>
        </p:txBody>
      </p:sp>
    </p:spTree>
    <p:extLst>
      <p:ext uri="{BB962C8B-B14F-4D97-AF65-F5344CB8AC3E}">
        <p14:creationId xmlns:p14="http://schemas.microsoft.com/office/powerpoint/2010/main" val="25744915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DA812862-29BB-C749-A6BF-42564CECF3D8}"/>
              </a:ext>
            </a:extLst>
          </p:cNvPr>
          <p:cNvSpPr>
            <a:spLocks noGrp="1"/>
          </p:cNvSpPr>
          <p:nvPr>
            <p:ph type="title"/>
          </p:nvPr>
        </p:nvSpPr>
        <p:spPr/>
        <p:txBody>
          <a:bodyPr/>
          <a:lstStyle/>
          <a:p>
            <a:r>
              <a:rPr kumimoji="1" lang="en-US" altLang="zh-CN" dirty="0"/>
              <a:t>Prediction</a:t>
            </a:r>
            <a:endParaRPr kumimoji="1" lang="zh-CN" altLang="en-US" dirty="0"/>
          </a:p>
        </p:txBody>
      </p:sp>
      <p:sp>
        <p:nvSpPr>
          <p:cNvPr id="7" name="内容占位符 6">
            <a:extLst>
              <a:ext uri="{FF2B5EF4-FFF2-40B4-BE49-F238E27FC236}">
                <a16:creationId xmlns:a16="http://schemas.microsoft.com/office/drawing/2014/main" id="{EE0E3E5A-28A4-064A-B327-AB1387AE8CA3}"/>
              </a:ext>
            </a:extLst>
          </p:cNvPr>
          <p:cNvSpPr>
            <a:spLocks noGrp="1"/>
          </p:cNvSpPr>
          <p:nvPr>
            <p:ph idx="1"/>
          </p:nvPr>
        </p:nvSpPr>
        <p:spPr>
          <a:xfrm>
            <a:off x="699247" y="1409700"/>
            <a:ext cx="7745505" cy="4114800"/>
          </a:xfrm>
        </p:spPr>
        <p:txBody>
          <a:bodyPr/>
          <a:lstStyle/>
          <a:p>
            <a:r>
              <a:rPr lang="en-US" altLang="zh-CN" b="1" dirty="0"/>
              <a:t>Result:</a:t>
            </a:r>
          </a:p>
          <a:p>
            <a:endParaRPr lang="en-US" altLang="zh-CN" b="1" dirty="0"/>
          </a:p>
          <a:p>
            <a:endParaRPr lang="en-US" altLang="zh-CN" b="1" dirty="0"/>
          </a:p>
          <a:p>
            <a:r>
              <a:rPr lang="en-US" altLang="zh-CN" dirty="0"/>
              <a:t>We can see from the result that if we are going to use the web scrap data, the better model would be linear regression instead of the regression tree</a:t>
            </a:r>
          </a:p>
          <a:p>
            <a:r>
              <a:rPr lang="en-US" altLang="zh-CN" dirty="0"/>
              <a:t>The</a:t>
            </a:r>
            <a:r>
              <a:rPr lang="zh-CN" altLang="en-US" dirty="0"/>
              <a:t> </a:t>
            </a:r>
            <a:r>
              <a:rPr lang="en-US" altLang="zh-CN" dirty="0"/>
              <a:t>reason</a:t>
            </a:r>
            <a:r>
              <a:rPr lang="zh-CN" altLang="en-US" dirty="0"/>
              <a:t> </a:t>
            </a:r>
            <a:r>
              <a:rPr lang="en-US" altLang="zh-CN" dirty="0"/>
              <a:t>because</a:t>
            </a:r>
            <a:r>
              <a:rPr lang="zh-CN" altLang="en-US" dirty="0"/>
              <a:t> </a:t>
            </a:r>
            <a:r>
              <a:rPr lang="en-US" altLang="zh-CN" dirty="0"/>
              <a:t>of</a:t>
            </a:r>
            <a:r>
              <a:rPr lang="zh-CN" altLang="en-US" dirty="0"/>
              <a:t> </a:t>
            </a:r>
            <a:r>
              <a:rPr lang="en-US" altLang="zh-CN" dirty="0"/>
              <a:t>that</a:t>
            </a:r>
            <a:r>
              <a:rPr lang="zh-CN" altLang="en-US" dirty="0"/>
              <a:t> </a:t>
            </a:r>
            <a:r>
              <a:rPr lang="en-US" altLang="zh-CN" dirty="0"/>
              <a:t>is</a:t>
            </a:r>
            <a:r>
              <a:rPr lang="zh-CN" altLang="en-US" dirty="0"/>
              <a:t> </a:t>
            </a:r>
            <a:r>
              <a:rPr lang="en-US" altLang="zh-CN" dirty="0"/>
              <a:t>because</a:t>
            </a:r>
            <a:r>
              <a:rPr lang="zh-CN" altLang="en-US" dirty="0"/>
              <a:t> </a:t>
            </a:r>
            <a:r>
              <a:rPr lang="en-US" altLang="zh-CN" dirty="0"/>
              <a:t>of</a:t>
            </a:r>
            <a:r>
              <a:rPr lang="zh-CN" altLang="en-US" dirty="0"/>
              <a:t> </a:t>
            </a:r>
            <a:r>
              <a:rPr lang="en-US" altLang="zh-CN" dirty="0"/>
              <a:t>the</a:t>
            </a:r>
            <a:r>
              <a:rPr lang="zh-CN" altLang="en-US" dirty="0"/>
              <a:t> </a:t>
            </a:r>
            <a:r>
              <a:rPr lang="en-US" altLang="zh-CN" dirty="0"/>
              <a:t>result</a:t>
            </a:r>
            <a:r>
              <a:rPr lang="zh-CN" altLang="en-US" dirty="0"/>
              <a:t> </a:t>
            </a:r>
            <a:r>
              <a:rPr lang="en-US" altLang="zh-CN" dirty="0"/>
              <a:t>showing</a:t>
            </a:r>
            <a:r>
              <a:rPr lang="zh-CN" altLang="en-US" dirty="0"/>
              <a:t> </a:t>
            </a:r>
            <a:r>
              <a:rPr lang="en-US" altLang="zh-CN" dirty="0"/>
              <a:t>below:</a:t>
            </a:r>
          </a:p>
          <a:p>
            <a:r>
              <a:rPr lang="es-US" altLang="zh-CN" dirty="0"/>
              <a:t>RMSE of test &gt; RMSE of train =&gt; OVER FITTING of the data.</a:t>
            </a:r>
            <a:endParaRPr lang="en-US" altLang="zh-CN" dirty="0"/>
          </a:p>
          <a:p>
            <a:endParaRPr lang="en-US" altLang="zh-CN" dirty="0"/>
          </a:p>
          <a:p>
            <a:endParaRPr lang="zh-CN" altLang="en-US" dirty="0"/>
          </a:p>
        </p:txBody>
      </p:sp>
      <p:pic>
        <p:nvPicPr>
          <p:cNvPr id="9" name="图片 8">
            <a:extLst>
              <a:ext uri="{FF2B5EF4-FFF2-40B4-BE49-F238E27FC236}">
                <a16:creationId xmlns:a16="http://schemas.microsoft.com/office/drawing/2014/main" id="{04475199-65E9-2E41-AF1F-7C8C3728FFBF}"/>
              </a:ext>
            </a:extLst>
          </p:cNvPr>
          <p:cNvPicPr>
            <a:picLocks noChangeAspect="1"/>
          </p:cNvPicPr>
          <p:nvPr/>
        </p:nvPicPr>
        <p:blipFill>
          <a:blip r:embed="rId2"/>
          <a:stretch>
            <a:fillRect/>
          </a:stretch>
        </p:blipFill>
        <p:spPr>
          <a:xfrm>
            <a:off x="865253" y="1934632"/>
            <a:ext cx="6441624" cy="715736"/>
          </a:xfrm>
          <a:prstGeom prst="rect">
            <a:avLst/>
          </a:prstGeom>
        </p:spPr>
      </p:pic>
      <p:pic>
        <p:nvPicPr>
          <p:cNvPr id="4" name="图片 3">
            <a:extLst>
              <a:ext uri="{FF2B5EF4-FFF2-40B4-BE49-F238E27FC236}">
                <a16:creationId xmlns:a16="http://schemas.microsoft.com/office/drawing/2014/main" id="{66BF9EC1-8178-3547-8CAB-7D93475392B0}"/>
              </a:ext>
            </a:extLst>
          </p:cNvPr>
          <p:cNvPicPr>
            <a:picLocks noChangeAspect="1"/>
          </p:cNvPicPr>
          <p:nvPr/>
        </p:nvPicPr>
        <p:blipFill>
          <a:blip r:embed="rId3"/>
          <a:stretch>
            <a:fillRect/>
          </a:stretch>
        </p:blipFill>
        <p:spPr>
          <a:xfrm>
            <a:off x="794496" y="5524500"/>
            <a:ext cx="6512381" cy="1036573"/>
          </a:xfrm>
          <a:prstGeom prst="rect">
            <a:avLst/>
          </a:prstGeom>
        </p:spPr>
      </p:pic>
    </p:spTree>
    <p:extLst>
      <p:ext uri="{BB962C8B-B14F-4D97-AF65-F5344CB8AC3E}">
        <p14:creationId xmlns:p14="http://schemas.microsoft.com/office/powerpoint/2010/main" val="7917481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B6D00C7F-7DA7-A244-ACB8-8DAD6953D41A}"/>
              </a:ext>
            </a:extLst>
          </p:cNvPr>
          <p:cNvSpPr>
            <a:spLocks noGrp="1"/>
          </p:cNvSpPr>
          <p:nvPr>
            <p:ph idx="1"/>
          </p:nvPr>
        </p:nvSpPr>
        <p:spPr/>
        <p:txBody>
          <a:bodyPr/>
          <a:lstStyle/>
          <a:p>
            <a:pPr algn="ctr"/>
            <a:r>
              <a:rPr kumimoji="1" lang="en-US" altLang="zh-CN" sz="9600"/>
              <a:t>Thank you!</a:t>
            </a:r>
            <a:endParaRPr kumimoji="1" lang="zh-CN" altLang="en-US" sz="9600" dirty="0"/>
          </a:p>
        </p:txBody>
      </p:sp>
    </p:spTree>
    <p:extLst>
      <p:ext uri="{BB962C8B-B14F-4D97-AF65-F5344CB8AC3E}">
        <p14:creationId xmlns:p14="http://schemas.microsoft.com/office/powerpoint/2010/main" val="1745847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8931550-FF4C-A649-A9ED-A1339FCE2E90}"/>
              </a:ext>
            </a:extLst>
          </p:cNvPr>
          <p:cNvSpPr>
            <a:spLocks noGrp="1"/>
          </p:cNvSpPr>
          <p:nvPr>
            <p:ph type="title"/>
          </p:nvPr>
        </p:nvSpPr>
        <p:spPr/>
        <p:txBody>
          <a:bodyPr/>
          <a:lstStyle/>
          <a:p>
            <a:r>
              <a:rPr kumimoji="1" lang="en-US" altLang="zh-CN" dirty="0"/>
              <a:t>Why is the study important?</a:t>
            </a:r>
            <a:endParaRPr kumimoji="1" lang="zh-CN" altLang="en-US" dirty="0"/>
          </a:p>
        </p:txBody>
      </p:sp>
      <p:sp>
        <p:nvSpPr>
          <p:cNvPr id="15" name="文本框 14">
            <a:extLst>
              <a:ext uri="{FF2B5EF4-FFF2-40B4-BE49-F238E27FC236}">
                <a16:creationId xmlns:a16="http://schemas.microsoft.com/office/drawing/2014/main" id="{86FC6FE0-498C-B449-BBAC-A67D24089AEA}"/>
              </a:ext>
            </a:extLst>
          </p:cNvPr>
          <p:cNvSpPr txBox="1"/>
          <p:nvPr/>
        </p:nvSpPr>
        <p:spPr>
          <a:xfrm>
            <a:off x="4006313" y="2038884"/>
            <a:ext cx="2146514" cy="523220"/>
          </a:xfrm>
          <a:prstGeom prst="rect">
            <a:avLst/>
          </a:prstGeom>
          <a:noFill/>
        </p:spPr>
        <p:txBody>
          <a:bodyPr wrap="square" rtlCol="0">
            <a:spAutoFit/>
          </a:bodyPr>
          <a:lstStyle/>
          <a:p>
            <a:r>
              <a:rPr kumimoji="1" lang="en-US" altLang="zh-CN" sz="2800" dirty="0">
                <a:latin typeface="Arial" panose="020B0604020202020204" pitchFamily="34" charset="0"/>
                <a:cs typeface="Arial" panose="020B0604020202020204" pitchFamily="34" charset="0"/>
              </a:rPr>
              <a:t>Bike sharing</a:t>
            </a:r>
          </a:p>
        </p:txBody>
      </p:sp>
      <p:pic>
        <p:nvPicPr>
          <p:cNvPr id="4" name="图片 3" descr="图片包含 游戏机, 盘子&#10;&#10;描述已自动生成">
            <a:extLst>
              <a:ext uri="{FF2B5EF4-FFF2-40B4-BE49-F238E27FC236}">
                <a16:creationId xmlns:a16="http://schemas.microsoft.com/office/drawing/2014/main" id="{BC0AB998-EE73-994D-8E7F-68F87FD3D6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7406" y="1710117"/>
            <a:ext cx="1205861" cy="1205861"/>
          </a:xfrm>
          <a:prstGeom prst="rect">
            <a:avLst/>
          </a:prstGeom>
        </p:spPr>
      </p:pic>
      <p:pic>
        <p:nvPicPr>
          <p:cNvPr id="7" name="图片 6" descr="图片包含 游戏机&#10;&#10;描述已自动生成">
            <a:extLst>
              <a:ext uri="{FF2B5EF4-FFF2-40B4-BE49-F238E27FC236}">
                <a16:creationId xmlns:a16="http://schemas.microsoft.com/office/drawing/2014/main" id="{170F9EE6-7FA7-7E4D-9907-FDC481F64A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7406" y="3038647"/>
            <a:ext cx="1205861" cy="1205861"/>
          </a:xfrm>
          <a:prstGeom prst="rect">
            <a:avLst/>
          </a:prstGeom>
        </p:spPr>
      </p:pic>
      <p:pic>
        <p:nvPicPr>
          <p:cNvPr id="13" name="图片 12" descr="图片包含 游戏机&#10;&#10;描述已自动生成">
            <a:extLst>
              <a:ext uri="{FF2B5EF4-FFF2-40B4-BE49-F238E27FC236}">
                <a16:creationId xmlns:a16="http://schemas.microsoft.com/office/drawing/2014/main" id="{19F2D4C8-D8CC-ED4E-AB12-64605E106B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93629" y="3038646"/>
            <a:ext cx="1205861" cy="1205861"/>
          </a:xfrm>
          <a:prstGeom prst="rect">
            <a:avLst/>
          </a:prstGeom>
        </p:spPr>
      </p:pic>
      <p:pic>
        <p:nvPicPr>
          <p:cNvPr id="16" name="图片 15" descr="图片包含 建筑, 游戏机, 黑色, 街道&#10;&#10;描述已自动生成">
            <a:extLst>
              <a:ext uri="{FF2B5EF4-FFF2-40B4-BE49-F238E27FC236}">
                <a16:creationId xmlns:a16="http://schemas.microsoft.com/office/drawing/2014/main" id="{86CCB77D-BF61-EC4D-8CC9-83317689251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27448" y="3038647"/>
            <a:ext cx="1054251" cy="1054251"/>
          </a:xfrm>
          <a:prstGeom prst="rect">
            <a:avLst/>
          </a:prstGeom>
        </p:spPr>
      </p:pic>
      <p:sp>
        <p:nvSpPr>
          <p:cNvPr id="17" name="文本框 16">
            <a:extLst>
              <a:ext uri="{FF2B5EF4-FFF2-40B4-BE49-F238E27FC236}">
                <a16:creationId xmlns:a16="http://schemas.microsoft.com/office/drawing/2014/main" id="{1F7A169E-6012-4B46-B755-3C24B5266F86}"/>
              </a:ext>
            </a:extLst>
          </p:cNvPr>
          <p:cNvSpPr txBox="1"/>
          <p:nvPr/>
        </p:nvSpPr>
        <p:spPr>
          <a:xfrm>
            <a:off x="1091444" y="4507376"/>
            <a:ext cx="1775741" cy="369332"/>
          </a:xfrm>
          <a:prstGeom prst="rect">
            <a:avLst/>
          </a:prstGeom>
          <a:noFill/>
        </p:spPr>
        <p:txBody>
          <a:bodyPr wrap="square" rtlCol="0">
            <a:spAutoFit/>
          </a:bodyPr>
          <a:lstStyle/>
          <a:p>
            <a:r>
              <a:rPr kumimoji="1" lang="en-US" altLang="zh-CN" dirty="0">
                <a:latin typeface="Arial" panose="020B0604020202020204" pitchFamily="34" charset="0"/>
                <a:cs typeface="Arial" panose="020B0604020202020204" pitchFamily="34" charset="0"/>
              </a:rPr>
              <a:t>Weather</a:t>
            </a:r>
            <a:endParaRPr kumimoji="1" lang="zh-CN" altLang="en-US" dirty="0">
              <a:latin typeface="Arial" panose="020B0604020202020204" pitchFamily="34" charset="0"/>
              <a:cs typeface="Arial" panose="020B0604020202020204" pitchFamily="34" charset="0"/>
            </a:endParaRPr>
          </a:p>
        </p:txBody>
      </p:sp>
      <p:sp>
        <p:nvSpPr>
          <p:cNvPr id="18" name="文本框 17">
            <a:extLst>
              <a:ext uri="{FF2B5EF4-FFF2-40B4-BE49-F238E27FC236}">
                <a16:creationId xmlns:a16="http://schemas.microsoft.com/office/drawing/2014/main" id="{57EE90F7-617C-014D-8771-F0B4113A8CAA}"/>
              </a:ext>
            </a:extLst>
          </p:cNvPr>
          <p:cNvSpPr txBox="1"/>
          <p:nvPr/>
        </p:nvSpPr>
        <p:spPr>
          <a:xfrm>
            <a:off x="3438843" y="4507376"/>
            <a:ext cx="2255555" cy="369332"/>
          </a:xfrm>
          <a:prstGeom prst="rect">
            <a:avLst/>
          </a:prstGeom>
          <a:noFill/>
        </p:spPr>
        <p:txBody>
          <a:bodyPr wrap="square" rtlCol="0">
            <a:spAutoFit/>
          </a:bodyPr>
          <a:lstStyle/>
          <a:p>
            <a:r>
              <a:rPr kumimoji="1" lang="en-US" altLang="zh-CN" dirty="0" err="1">
                <a:latin typeface="Arial" panose="020B0604020202020204" pitchFamily="34" charset="0"/>
                <a:cs typeface="Arial" panose="020B0604020202020204" pitchFamily="34" charset="0"/>
              </a:rPr>
              <a:t>Holiday&amp;weekend</a:t>
            </a:r>
            <a:endParaRPr kumimoji="1" lang="zh-CN" altLang="en-US" dirty="0">
              <a:latin typeface="Arial" panose="020B0604020202020204" pitchFamily="34" charset="0"/>
              <a:cs typeface="Arial" panose="020B0604020202020204" pitchFamily="34" charset="0"/>
            </a:endParaRPr>
          </a:p>
        </p:txBody>
      </p:sp>
      <p:sp>
        <p:nvSpPr>
          <p:cNvPr id="19" name="文本框 18">
            <a:extLst>
              <a:ext uri="{FF2B5EF4-FFF2-40B4-BE49-F238E27FC236}">
                <a16:creationId xmlns:a16="http://schemas.microsoft.com/office/drawing/2014/main" id="{84C315A0-B441-F244-93AD-98A552CC3F5C}"/>
              </a:ext>
            </a:extLst>
          </p:cNvPr>
          <p:cNvSpPr txBox="1"/>
          <p:nvPr/>
        </p:nvSpPr>
        <p:spPr>
          <a:xfrm>
            <a:off x="6671712" y="4507376"/>
            <a:ext cx="2255555" cy="369332"/>
          </a:xfrm>
          <a:prstGeom prst="rect">
            <a:avLst/>
          </a:prstGeom>
          <a:noFill/>
        </p:spPr>
        <p:txBody>
          <a:bodyPr wrap="square" rtlCol="0">
            <a:spAutoFit/>
          </a:bodyPr>
          <a:lstStyle/>
          <a:p>
            <a:r>
              <a:rPr kumimoji="1" lang="en-US" altLang="zh-CN" dirty="0">
                <a:latin typeface="Arial" panose="020B0604020202020204" pitchFamily="34" charset="0"/>
                <a:cs typeface="Arial" panose="020B0604020202020204" pitchFamily="34" charset="0"/>
              </a:rPr>
              <a:t>Registered</a:t>
            </a:r>
            <a:endParaRPr kumimoji="1" lang="zh-CN"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29292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698A57B-5FAA-7C4F-9A16-B5E6C3A25C5E}"/>
              </a:ext>
            </a:extLst>
          </p:cNvPr>
          <p:cNvSpPr>
            <a:spLocks noGrp="1"/>
          </p:cNvSpPr>
          <p:nvPr>
            <p:ph idx="1"/>
          </p:nvPr>
        </p:nvSpPr>
        <p:spPr/>
        <p:txBody>
          <a:bodyPr/>
          <a:lstStyle/>
          <a:p>
            <a:r>
              <a:rPr kumimoji="1" lang="en-US" altLang="zh-CN" sz="3200" dirty="0"/>
              <a:t>How many users would use a sharing bike in a specific hour?</a:t>
            </a:r>
            <a:endParaRPr kumimoji="1" lang="zh-CN" altLang="en-US" sz="3200" dirty="0"/>
          </a:p>
        </p:txBody>
      </p:sp>
      <p:sp>
        <p:nvSpPr>
          <p:cNvPr id="3" name="标题 2">
            <a:extLst>
              <a:ext uri="{FF2B5EF4-FFF2-40B4-BE49-F238E27FC236}">
                <a16:creationId xmlns:a16="http://schemas.microsoft.com/office/drawing/2014/main" id="{21F5C780-6FE8-0D4C-A852-C3DF9DF8341F}"/>
              </a:ext>
            </a:extLst>
          </p:cNvPr>
          <p:cNvSpPr>
            <a:spLocks noGrp="1"/>
          </p:cNvSpPr>
          <p:nvPr>
            <p:ph type="title"/>
          </p:nvPr>
        </p:nvSpPr>
        <p:spPr/>
        <p:txBody>
          <a:bodyPr/>
          <a:lstStyle/>
          <a:p>
            <a:r>
              <a:rPr kumimoji="1" lang="en-US" altLang="zh-CN" dirty="0"/>
              <a:t>Smart Question</a:t>
            </a:r>
            <a:endParaRPr kumimoji="1" lang="zh-CN" altLang="en-US" dirty="0"/>
          </a:p>
        </p:txBody>
      </p:sp>
    </p:spTree>
    <p:extLst>
      <p:ext uri="{BB962C8B-B14F-4D97-AF65-F5344CB8AC3E}">
        <p14:creationId xmlns:p14="http://schemas.microsoft.com/office/powerpoint/2010/main" val="8250613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6A1190B-CFC6-F34C-B2EB-F17D996823FD}"/>
              </a:ext>
            </a:extLst>
          </p:cNvPr>
          <p:cNvSpPr>
            <a:spLocks noGrp="1"/>
          </p:cNvSpPr>
          <p:nvPr>
            <p:ph idx="1"/>
          </p:nvPr>
        </p:nvSpPr>
        <p:spPr/>
        <p:txBody>
          <a:bodyPr/>
          <a:lstStyle/>
          <a:p>
            <a:pPr marL="342900" indent="-342900">
              <a:buFont typeface="Arial" panose="020B0604020202020204" pitchFamily="34" charset="0"/>
              <a:buChar char="•"/>
            </a:pPr>
            <a:r>
              <a:rPr lang="en" altLang="zh-CN" dirty="0"/>
              <a:t>2011-2012 Bike Sharing in Washington D.C. Dataset from Kaggle </a:t>
            </a:r>
          </a:p>
          <a:p>
            <a:pPr marL="342900" indent="-342900">
              <a:buFont typeface="Arial" panose="020B0604020202020204" pitchFamily="34" charset="0"/>
              <a:buChar char="•"/>
            </a:pPr>
            <a:r>
              <a:rPr lang="en-US" altLang="zh-CN" dirty="0"/>
              <a:t>2017 Bike Sharing in Washington D.C Dataset from capital bikeshare</a:t>
            </a:r>
          </a:p>
          <a:p>
            <a:pPr marL="342900" indent="-342900">
              <a:buFont typeface="Arial" panose="020B0604020202020204" pitchFamily="34" charset="0"/>
              <a:buChar char="•"/>
            </a:pPr>
            <a:r>
              <a:rPr lang="en" altLang="zh-CN" dirty="0"/>
              <a:t>2017 Daily Observations of Arlington County, VA Weather History from weather underground</a:t>
            </a:r>
          </a:p>
          <a:p>
            <a:pPr marL="342900" indent="-342900">
              <a:buFont typeface="Arial" panose="020B0604020202020204" pitchFamily="34" charset="0"/>
              <a:buChar char="•"/>
            </a:pPr>
            <a:endParaRPr lang="en-US" altLang="zh-CN" dirty="0"/>
          </a:p>
          <a:p>
            <a:pPr marL="342900" indent="-342900">
              <a:buFont typeface="Arial" panose="020B0604020202020204" pitchFamily="34" charset="0"/>
              <a:buChar char="•"/>
            </a:pPr>
            <a:endParaRPr lang="en-US" altLang="zh-CN" u="sng" dirty="0"/>
          </a:p>
          <a:p>
            <a:pPr marL="342900" indent="-342900">
              <a:buFont typeface="Arial" panose="020B0604020202020204" pitchFamily="34" charset="0"/>
              <a:buChar char="•"/>
            </a:pPr>
            <a:endParaRPr lang="zh-CN" altLang="zh-CN" dirty="0"/>
          </a:p>
          <a:p>
            <a:endParaRPr kumimoji="1" lang="zh-CN" altLang="en-US" dirty="0"/>
          </a:p>
        </p:txBody>
      </p:sp>
      <p:sp>
        <p:nvSpPr>
          <p:cNvPr id="3" name="标题 2">
            <a:extLst>
              <a:ext uri="{FF2B5EF4-FFF2-40B4-BE49-F238E27FC236}">
                <a16:creationId xmlns:a16="http://schemas.microsoft.com/office/drawing/2014/main" id="{941B4440-8E87-5F4B-8CDE-59B73DC2EA8B}"/>
              </a:ext>
            </a:extLst>
          </p:cNvPr>
          <p:cNvSpPr>
            <a:spLocks noGrp="1"/>
          </p:cNvSpPr>
          <p:nvPr>
            <p:ph type="title"/>
          </p:nvPr>
        </p:nvSpPr>
        <p:spPr/>
        <p:txBody>
          <a:bodyPr/>
          <a:lstStyle/>
          <a:p>
            <a:r>
              <a:rPr kumimoji="1" lang="en-US" altLang="zh-CN" dirty="0"/>
              <a:t>Data resource</a:t>
            </a:r>
            <a:endParaRPr kumimoji="1" lang="zh-CN" altLang="en-US" dirty="0"/>
          </a:p>
        </p:txBody>
      </p:sp>
    </p:spTree>
    <p:extLst>
      <p:ext uri="{BB962C8B-B14F-4D97-AF65-F5344CB8AC3E}">
        <p14:creationId xmlns:p14="http://schemas.microsoft.com/office/powerpoint/2010/main" val="706816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6F7BB45-931E-6348-AC17-C99C8054F0C1}"/>
              </a:ext>
            </a:extLst>
          </p:cNvPr>
          <p:cNvSpPr>
            <a:spLocks noGrp="1"/>
          </p:cNvSpPr>
          <p:nvPr>
            <p:ph type="title"/>
          </p:nvPr>
        </p:nvSpPr>
        <p:spPr/>
        <p:txBody>
          <a:bodyPr/>
          <a:lstStyle/>
          <a:p>
            <a:r>
              <a:rPr kumimoji="1" lang="en-US" altLang="zh-CN" dirty="0"/>
              <a:t>Data description</a:t>
            </a:r>
            <a:endParaRPr kumimoji="1" lang="zh-CN" altLang="en-US" dirty="0"/>
          </a:p>
        </p:txBody>
      </p:sp>
      <p:sp>
        <p:nvSpPr>
          <p:cNvPr id="5" name="内容占位符 4">
            <a:extLst>
              <a:ext uri="{FF2B5EF4-FFF2-40B4-BE49-F238E27FC236}">
                <a16:creationId xmlns:a16="http://schemas.microsoft.com/office/drawing/2014/main" id="{8BA0BC9E-1F28-0144-9762-A4CDDC3CDFB9}"/>
              </a:ext>
            </a:extLst>
          </p:cNvPr>
          <p:cNvSpPr>
            <a:spLocks noGrp="1"/>
          </p:cNvSpPr>
          <p:nvPr>
            <p:ph idx="1"/>
          </p:nvPr>
        </p:nvSpPr>
        <p:spPr/>
        <p:txBody>
          <a:bodyPr/>
          <a:lstStyle/>
          <a:p>
            <a:r>
              <a:rPr kumimoji="1" lang="en-US" altLang="zh-CN" sz="2800" dirty="0"/>
              <a:t>1. 2011-2012 bike sharing data from Kaggle</a:t>
            </a:r>
          </a:p>
          <a:p>
            <a:pPr marL="342900" indent="-342900">
              <a:buFont typeface="Arial" panose="020B0604020202020204" pitchFamily="34" charset="0"/>
              <a:buChar char="•"/>
            </a:pPr>
            <a:r>
              <a:rPr kumimoji="1" lang="en-US" altLang="zh-CN" dirty="0"/>
              <a:t>17379 rows</a:t>
            </a:r>
          </a:p>
          <a:p>
            <a:pPr marL="342900" indent="-342900">
              <a:buFont typeface="Arial" panose="020B0604020202020204" pitchFamily="34" charset="0"/>
              <a:buChar char="•"/>
            </a:pPr>
            <a:r>
              <a:rPr kumimoji="1" lang="en-US" altLang="zh-CN" dirty="0"/>
              <a:t>From 2011.1.1 to 2012.12.31</a:t>
            </a:r>
          </a:p>
          <a:p>
            <a:pPr marL="342900" indent="-342900">
              <a:buFont typeface="Arial" panose="020B0604020202020204" pitchFamily="34" charset="0"/>
              <a:buChar char="•"/>
            </a:pPr>
            <a:r>
              <a:rPr kumimoji="1" lang="en-US" altLang="zh-CN" dirty="0"/>
              <a:t>A record for each hour</a:t>
            </a:r>
          </a:p>
          <a:p>
            <a:pPr marL="342900" indent="-342900">
              <a:buFont typeface="Arial" panose="020B0604020202020204" pitchFamily="34" charset="0"/>
              <a:buChar char="•"/>
            </a:pPr>
            <a:r>
              <a:rPr kumimoji="1" lang="en-US" altLang="zh-CN" dirty="0"/>
              <a:t>Columns : time, temperature, humidity, windspeed, casual or register, count of used sharing bike</a:t>
            </a:r>
          </a:p>
          <a:p>
            <a:pPr marL="342900" indent="-342900">
              <a:buFont typeface="Arial" panose="020B0604020202020204" pitchFamily="34" charset="0"/>
              <a:buChar char="•"/>
            </a:pPr>
            <a:endParaRPr kumimoji="1" lang="zh-CN" altLang="en-US" dirty="0"/>
          </a:p>
        </p:txBody>
      </p:sp>
    </p:spTree>
    <p:extLst>
      <p:ext uri="{BB962C8B-B14F-4D97-AF65-F5344CB8AC3E}">
        <p14:creationId xmlns:p14="http://schemas.microsoft.com/office/powerpoint/2010/main" val="3123398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08855E96-6136-AC44-A73B-E8E8D6DC23AF}"/>
              </a:ext>
            </a:extLst>
          </p:cNvPr>
          <p:cNvSpPr>
            <a:spLocks noGrp="1"/>
          </p:cNvSpPr>
          <p:nvPr>
            <p:ph idx="1"/>
          </p:nvPr>
        </p:nvSpPr>
        <p:spPr/>
        <p:txBody>
          <a:bodyPr/>
          <a:lstStyle/>
          <a:p>
            <a:r>
              <a:rPr kumimoji="1" lang="en-US" altLang="zh-CN" sz="2800" dirty="0"/>
              <a:t>2.</a:t>
            </a:r>
            <a:r>
              <a:rPr lang="en-US" altLang="zh-CN" sz="2800" dirty="0"/>
              <a:t> 2017 Bike Sharing in Washington D.C Dataset from capital bikeshare</a:t>
            </a:r>
          </a:p>
          <a:p>
            <a:pPr marL="457200" indent="-457200">
              <a:buFont typeface="Arial" panose="020B0604020202020204" pitchFamily="34" charset="0"/>
              <a:buChar char="•"/>
            </a:pPr>
            <a:r>
              <a:rPr lang="en-US" altLang="zh-CN" dirty="0"/>
              <a:t>8738 rows</a:t>
            </a:r>
          </a:p>
          <a:p>
            <a:pPr marL="457200" indent="-457200">
              <a:buFont typeface="Arial" panose="020B0604020202020204" pitchFamily="34" charset="0"/>
              <a:buChar char="•"/>
            </a:pPr>
            <a:r>
              <a:rPr lang="en-US" altLang="zh-CN" dirty="0"/>
              <a:t>From 2017.1.1 to 2017.12.31</a:t>
            </a:r>
          </a:p>
          <a:p>
            <a:pPr marL="457200" indent="-457200">
              <a:buFont typeface="Arial" panose="020B0604020202020204" pitchFamily="34" charset="0"/>
              <a:buChar char="•"/>
            </a:pPr>
            <a:r>
              <a:rPr lang="en-US" altLang="zh-CN" dirty="0"/>
              <a:t>A record for each bike renting</a:t>
            </a:r>
          </a:p>
          <a:p>
            <a:pPr marL="457200" indent="-457200">
              <a:buFont typeface="Arial" panose="020B0604020202020204" pitchFamily="34" charset="0"/>
              <a:buChar char="•"/>
            </a:pPr>
            <a:endParaRPr lang="en-US" altLang="zh-CN" sz="2800" dirty="0"/>
          </a:p>
          <a:p>
            <a:pPr marL="457200" indent="-457200">
              <a:buFont typeface="Arial" panose="020B0604020202020204" pitchFamily="34" charset="0"/>
              <a:buChar char="•"/>
            </a:pPr>
            <a:endParaRPr lang="en-US" altLang="zh-CN" sz="2800" dirty="0"/>
          </a:p>
          <a:p>
            <a:endParaRPr kumimoji="1" lang="zh-CN" altLang="en-US" dirty="0"/>
          </a:p>
        </p:txBody>
      </p:sp>
      <p:sp>
        <p:nvSpPr>
          <p:cNvPr id="3" name="标题 2">
            <a:extLst>
              <a:ext uri="{FF2B5EF4-FFF2-40B4-BE49-F238E27FC236}">
                <a16:creationId xmlns:a16="http://schemas.microsoft.com/office/drawing/2014/main" id="{95505B78-BB7D-C440-958E-C2D0839F71AB}"/>
              </a:ext>
            </a:extLst>
          </p:cNvPr>
          <p:cNvSpPr>
            <a:spLocks noGrp="1"/>
          </p:cNvSpPr>
          <p:nvPr>
            <p:ph type="title"/>
          </p:nvPr>
        </p:nvSpPr>
        <p:spPr/>
        <p:txBody>
          <a:bodyPr/>
          <a:lstStyle/>
          <a:p>
            <a:r>
              <a:rPr kumimoji="1" lang="en-US" altLang="zh-CN" dirty="0"/>
              <a:t>Data description</a:t>
            </a:r>
            <a:endParaRPr kumimoji="1" lang="zh-CN" altLang="en-US" dirty="0"/>
          </a:p>
        </p:txBody>
      </p:sp>
    </p:spTree>
    <p:extLst>
      <p:ext uri="{BB962C8B-B14F-4D97-AF65-F5344CB8AC3E}">
        <p14:creationId xmlns:p14="http://schemas.microsoft.com/office/powerpoint/2010/main" val="458312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F8CC3F8C-AFC5-AF40-AB5B-00C4F7C4D60B}"/>
              </a:ext>
            </a:extLst>
          </p:cNvPr>
          <p:cNvSpPr>
            <a:spLocks noGrp="1"/>
          </p:cNvSpPr>
          <p:nvPr>
            <p:ph idx="1"/>
          </p:nvPr>
        </p:nvSpPr>
        <p:spPr/>
        <p:txBody>
          <a:bodyPr/>
          <a:lstStyle/>
          <a:p>
            <a:r>
              <a:rPr kumimoji="1" lang="en-US" altLang="zh-CN" dirty="0"/>
              <a:t>3. </a:t>
            </a:r>
            <a:r>
              <a:rPr lang="en" altLang="zh-CN" dirty="0"/>
              <a:t>2017 Daily Observations of Arlington County, VA Weather History scraped from weather underground</a:t>
            </a:r>
          </a:p>
          <a:p>
            <a:r>
              <a:rPr kumimoji="1" lang="en-US" altLang="zh-CN" dirty="0"/>
              <a:t> </a:t>
            </a:r>
            <a:endParaRPr kumimoji="1" lang="zh-CN" altLang="en-US" dirty="0"/>
          </a:p>
        </p:txBody>
      </p:sp>
      <p:sp>
        <p:nvSpPr>
          <p:cNvPr id="3" name="标题 2">
            <a:extLst>
              <a:ext uri="{FF2B5EF4-FFF2-40B4-BE49-F238E27FC236}">
                <a16:creationId xmlns:a16="http://schemas.microsoft.com/office/drawing/2014/main" id="{149A9541-C26D-F34F-B6F8-34C22874C412}"/>
              </a:ext>
            </a:extLst>
          </p:cNvPr>
          <p:cNvSpPr>
            <a:spLocks noGrp="1"/>
          </p:cNvSpPr>
          <p:nvPr>
            <p:ph type="title"/>
          </p:nvPr>
        </p:nvSpPr>
        <p:spPr/>
        <p:txBody>
          <a:bodyPr/>
          <a:lstStyle/>
          <a:p>
            <a:r>
              <a:rPr kumimoji="1" lang="en-US" altLang="zh-CN" dirty="0"/>
              <a:t>Data description</a:t>
            </a:r>
            <a:endParaRPr kumimoji="1" lang="zh-CN" altLang="en-US" dirty="0"/>
          </a:p>
        </p:txBody>
      </p:sp>
      <p:pic>
        <p:nvPicPr>
          <p:cNvPr id="5" name="图片 4" descr="电脑屏幕的截图&#10;&#10;描述已自动生成">
            <a:extLst>
              <a:ext uri="{FF2B5EF4-FFF2-40B4-BE49-F238E27FC236}">
                <a16:creationId xmlns:a16="http://schemas.microsoft.com/office/drawing/2014/main" id="{72124781-2DB6-8346-8934-FAB3E1E87F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0792" y="3028299"/>
            <a:ext cx="4262035" cy="2402841"/>
          </a:xfrm>
          <a:prstGeom prst="rect">
            <a:avLst/>
          </a:prstGeom>
        </p:spPr>
      </p:pic>
    </p:spTree>
    <p:extLst>
      <p:ext uri="{BB962C8B-B14F-4D97-AF65-F5344CB8AC3E}">
        <p14:creationId xmlns:p14="http://schemas.microsoft.com/office/powerpoint/2010/main" val="2296131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图片包含 游戏机, 截图&#10;&#10;描述已自动生成">
            <a:extLst>
              <a:ext uri="{FF2B5EF4-FFF2-40B4-BE49-F238E27FC236}">
                <a16:creationId xmlns:a16="http://schemas.microsoft.com/office/drawing/2014/main" id="{9E1648E8-488A-F747-95AF-805B9AA0B6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2253" y="1556820"/>
            <a:ext cx="4972017" cy="3744359"/>
          </a:xfrm>
        </p:spPr>
      </p:pic>
      <p:sp>
        <p:nvSpPr>
          <p:cNvPr id="3" name="标题 2">
            <a:extLst>
              <a:ext uri="{FF2B5EF4-FFF2-40B4-BE49-F238E27FC236}">
                <a16:creationId xmlns:a16="http://schemas.microsoft.com/office/drawing/2014/main" id="{1DBDA482-8A16-FA40-9797-358274BFC1C4}"/>
              </a:ext>
            </a:extLst>
          </p:cNvPr>
          <p:cNvSpPr>
            <a:spLocks noGrp="1"/>
          </p:cNvSpPr>
          <p:nvPr>
            <p:ph type="title"/>
          </p:nvPr>
        </p:nvSpPr>
        <p:spPr/>
        <p:txBody>
          <a:bodyPr/>
          <a:lstStyle/>
          <a:p>
            <a:r>
              <a:rPr kumimoji="1" lang="en-US" altLang="zh-CN" dirty="0"/>
              <a:t>Web scraping&amp; Data cleaning</a:t>
            </a:r>
            <a:endParaRPr kumimoji="1" lang="zh-CN" altLang="en-US" dirty="0"/>
          </a:p>
        </p:txBody>
      </p:sp>
    </p:spTree>
    <p:extLst>
      <p:ext uri="{BB962C8B-B14F-4D97-AF65-F5344CB8AC3E}">
        <p14:creationId xmlns:p14="http://schemas.microsoft.com/office/powerpoint/2010/main" val="357682900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GW General">
  <a:themeElements>
    <a:clrScheme name="Hardcover">
      <a:dk1>
        <a:sysClr val="windowText" lastClr="000000"/>
      </a:dk1>
      <a:lt1>
        <a:sysClr val="window" lastClr="FFFFFF"/>
      </a:lt1>
      <a:dk2>
        <a:srgbClr val="895D1D"/>
      </a:dk2>
      <a:lt2>
        <a:srgbClr val="ECE9C6"/>
      </a:lt2>
      <a:accent1>
        <a:srgbClr val="873624"/>
      </a:accent1>
      <a:accent2>
        <a:srgbClr val="D6862D"/>
      </a:accent2>
      <a:accent3>
        <a:srgbClr val="D0BE40"/>
      </a:accent3>
      <a:accent4>
        <a:srgbClr val="877F6C"/>
      </a:accent4>
      <a:accent5>
        <a:srgbClr val="972109"/>
      </a:accent5>
      <a:accent6>
        <a:srgbClr val="AEB795"/>
      </a:accent6>
      <a:hlink>
        <a:srgbClr val="CC9900"/>
      </a:hlink>
      <a:folHlink>
        <a:srgbClr val="B2B2B2"/>
      </a:folHlink>
    </a:clrScheme>
    <a:fontScheme name="Hardcover">
      <a:majorFont>
        <a:latin typeface="Book Antiqua"/>
        <a:ea typeface=""/>
        <a:cs typeface=""/>
        <a:font script="Grek" typeface="Times New Roman"/>
        <a:font script="Cyrl" typeface="Times New Roman"/>
        <a:font script="Jpan" typeface="HGS明朝E"/>
        <a:font script="Hang" typeface="궁서"/>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Book Antiqua"/>
        <a:ea typeface=""/>
        <a:cs typeface=""/>
        <a:font script="Grek" typeface="Times New Roman"/>
        <a:font script="Cyrl" typeface="Times New Roman"/>
        <a:font script="Jpan" typeface="HGS明朝E"/>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Hardcover">
      <a:fillStyleLst>
        <a:solidFill>
          <a:schemeClr val="phClr"/>
        </a:solidFill>
        <a:solidFill>
          <a:schemeClr val="phClr">
            <a:tint val="68000"/>
            <a:shade val="94000"/>
            <a:satMod val="300000"/>
            <a:lumMod val="110000"/>
          </a:schemeClr>
        </a:solidFill>
        <a:gradFill rotWithShape="1">
          <a:gsLst>
            <a:gs pos="0">
              <a:schemeClr val="phClr">
                <a:tint val="94000"/>
                <a:satMod val="180000"/>
                <a:lumMod val="98000"/>
              </a:schemeClr>
            </a:gs>
            <a:gs pos="100000">
              <a:schemeClr val="phClr">
                <a:satMod val="130000"/>
              </a:schemeClr>
            </a:gs>
          </a:gsLst>
          <a:lin ang="5160000" scaled="0"/>
        </a:gradFill>
      </a:fillStyleLst>
      <a:lnStyleLst>
        <a:ln w="12700" cap="flat" cmpd="sng" algn="ctr">
          <a:solidFill>
            <a:schemeClr val="phClr">
              <a:shade val="90000"/>
              <a:lumMod val="90000"/>
            </a:schemeClr>
          </a:solidFill>
          <a:prstDash val="solid"/>
        </a:ln>
        <a:ln w="19050" cap="flat" cmpd="sng" algn="ctr">
          <a:solidFill>
            <a:schemeClr val="phClr">
              <a:shade val="75000"/>
              <a:lumMod val="90000"/>
            </a:schemeClr>
          </a:solidFill>
          <a:prstDash val="solid"/>
        </a:ln>
        <a:ln w="25400" cap="flat" cmpd="sng" algn="ctr">
          <a:solidFill>
            <a:schemeClr val="phClr"/>
          </a:solidFill>
          <a:prstDash val="solid"/>
        </a:ln>
      </a:lnStyleLst>
      <a:effectStyleLst>
        <a:effectStyle>
          <a:effectLst>
            <a:outerShdw blurRad="38100" dist="12700" dir="5400000" rotWithShape="0">
              <a:srgbClr val="000000">
                <a:alpha val="15000"/>
              </a:srgbClr>
            </a:outerShdw>
          </a:effectLst>
        </a:effectStyle>
        <a:effectStyle>
          <a:effectLst>
            <a:outerShdw blurRad="50800" dist="25400" dir="5400000" rotWithShape="0">
              <a:srgbClr val="000000">
                <a:alpha val="46000"/>
              </a:srgbClr>
            </a:outerShdw>
          </a:effectLst>
        </a:effectStyle>
        <a:effectStyle>
          <a:effectLst>
            <a:outerShdw blurRad="50800" dist="25400" dir="5400000" rotWithShape="0">
              <a:srgbClr val="000000">
                <a:alpha val="48000"/>
              </a:srgbClr>
            </a:outerShdw>
          </a:effectLst>
          <a:scene3d>
            <a:camera prst="orthographicFront">
              <a:rot lat="0" lon="0" rev="0"/>
            </a:camera>
            <a:lightRig rig="threePt" dir="tl">
              <a:rot lat="0" lon="0" rev="2400000"/>
            </a:lightRig>
          </a:scene3d>
          <a:sp3d>
            <a:bevelT w="25400" h="25400"/>
          </a:sp3d>
        </a:effectStyle>
      </a:effectStyleLst>
      <a:bgFillStyleLst>
        <a:solidFill>
          <a:schemeClr val="phClr">
            <a:tint val="96000"/>
            <a:lumMod val="110000"/>
          </a:schemeClr>
        </a:solidFill>
        <a:blipFill rotWithShape="1">
          <a:blip xmlns:r="http://schemas.openxmlformats.org/officeDocument/2006/relationships" r:embed="rId1">
            <a:duotone>
              <a:schemeClr val="phClr">
                <a:tint val="93000"/>
                <a:shade val="20000"/>
              </a:schemeClr>
              <a:schemeClr val="phClr">
                <a:tint val="90000"/>
                <a:shade val="85000"/>
                <a:satMod val="115000"/>
              </a:schemeClr>
            </a:duotone>
          </a:blip>
          <a:tile tx="0" ty="0" sx="60000" sy="60000" flip="none" algn="tl"/>
        </a:blipFill>
        <a:blipFill rotWithShape="1">
          <a:blip xmlns:r="http://schemas.openxmlformats.org/officeDocument/2006/relationships" r:embed="rId2">
            <a:duotone>
              <a:schemeClr val="phClr">
                <a:shade val="50000"/>
                <a:satMod val="340000"/>
                <a:lumMod val="40000"/>
              </a:schemeClr>
              <a:schemeClr val="phClr">
                <a:tint val="92000"/>
                <a:shade val="94000"/>
                <a:hueMod val="110000"/>
                <a:satMod val="236000"/>
                <a:lumMod val="120000"/>
              </a:schemeClr>
            </a:duotone>
          </a:blip>
          <a:stretch/>
        </a:blip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GW General</Template>
  <TotalTime>167</TotalTime>
  <Words>1238</Words>
  <Application>Microsoft Macintosh PowerPoint</Application>
  <PresentationFormat>On-screen Show (4:3)</PresentationFormat>
  <Paragraphs>129</Paragraphs>
  <Slides>27</Slides>
  <Notes>10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27</vt:i4>
      </vt:variant>
    </vt:vector>
  </HeadingPairs>
  <TitlesOfParts>
    <vt:vector size="33" baseType="lpstr">
      <vt:lpstr>等线</vt:lpstr>
      <vt:lpstr>Arial</vt:lpstr>
      <vt:lpstr>Book Antiqua</vt:lpstr>
      <vt:lpstr>Wingdings</vt:lpstr>
      <vt:lpstr>GW General</vt:lpstr>
      <vt:lpstr>Custom Design</vt:lpstr>
      <vt:lpstr>Predict the number of shared bikes by weather conditions</vt:lpstr>
      <vt:lpstr>Outline</vt:lpstr>
      <vt:lpstr>Why is the study important?</vt:lpstr>
      <vt:lpstr>Smart Question</vt:lpstr>
      <vt:lpstr>Data resource</vt:lpstr>
      <vt:lpstr>Data description</vt:lpstr>
      <vt:lpstr>Data description</vt:lpstr>
      <vt:lpstr>Data description</vt:lpstr>
      <vt:lpstr>Web scraping&amp; Data cleaning</vt:lpstr>
      <vt:lpstr>Web scraping&amp; Data cleaning</vt:lpstr>
      <vt:lpstr>Count vs Season</vt:lpstr>
      <vt:lpstr>Count vs Month</vt:lpstr>
      <vt:lpstr>Count vs Workingday</vt:lpstr>
      <vt:lpstr>Count vs Hour</vt:lpstr>
      <vt:lpstr>Count vs Condition</vt:lpstr>
      <vt:lpstr>Correlation Matrix</vt:lpstr>
      <vt:lpstr>COUNT vs HOUR</vt:lpstr>
      <vt:lpstr>COUNT vs CONDITION</vt:lpstr>
      <vt:lpstr>Regression Model</vt:lpstr>
      <vt:lpstr>Linear regression model </vt:lpstr>
      <vt:lpstr>Linear regression model</vt:lpstr>
      <vt:lpstr>Linear regression model</vt:lpstr>
      <vt:lpstr>Regression Tree Model</vt:lpstr>
      <vt:lpstr>Comparison</vt:lpstr>
      <vt:lpstr>Prediction</vt:lpstr>
      <vt:lpstr>Prediction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the number of bikes shared by weather conditions</dc:title>
  <dc:creator>Chen, Zichu</dc:creator>
  <cp:lastModifiedBy>Yu, Kaiqi</cp:lastModifiedBy>
  <cp:revision>32</cp:revision>
  <dcterms:created xsi:type="dcterms:W3CDTF">2019-12-05T21:29:14Z</dcterms:created>
  <dcterms:modified xsi:type="dcterms:W3CDTF">2019-12-10T05:40:19Z</dcterms:modified>
</cp:coreProperties>
</file>

<file path=docProps/thumbnail.jpeg>
</file>